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8"/>
  </p:notesMasterIdLst>
  <p:sldIdLst>
    <p:sldId id="258" r:id="rId5"/>
    <p:sldId id="259" r:id="rId6"/>
    <p:sldId id="260" r:id="rId7"/>
    <p:sldId id="261" r:id="rId8"/>
    <p:sldId id="262" r:id="rId9"/>
    <p:sldId id="263" r:id="rId10"/>
    <p:sldId id="264" r:id="rId11"/>
    <p:sldId id="265" r:id="rId12"/>
    <p:sldId id="266" r:id="rId13"/>
    <p:sldId id="267" r:id="rId14"/>
    <p:sldId id="271" r:id="rId15"/>
    <p:sldId id="272" r:id="rId16"/>
    <p:sldId id="273" r:id="rId17"/>
    <p:sldId id="274" r:id="rId18"/>
    <p:sldId id="275" r:id="rId19"/>
    <p:sldId id="276" r:id="rId20"/>
    <p:sldId id="277" r:id="rId21"/>
    <p:sldId id="278" r:id="rId22"/>
    <p:sldId id="286" r:id="rId23"/>
    <p:sldId id="280" r:id="rId24"/>
    <p:sldId id="282" r:id="rId25"/>
    <p:sldId id="283" r:id="rId26"/>
    <p:sldId id="28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1"/>
    <p:restoredTop sz="94665"/>
  </p:normalViewPr>
  <p:slideViewPr>
    <p:cSldViewPr>
      <p:cViewPr>
        <p:scale>
          <a:sx n="156" d="100"/>
          <a:sy n="156" d="100"/>
        </p:scale>
        <p:origin x="376" y="-13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5CCFBA-6B75-437A-BFA0-D95375F52D93}" type="datetimeFigureOut">
              <a:rPr lang="en-US" smtClean="0"/>
              <a:t>3/26/21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90D5A9-8043-46E8-A312-CBFE63BC65B9}" type="slidenum">
              <a:rPr lang="en-US" smtClean="0"/>
              <a:t>‹N°›</a:t>
            </a:fld>
            <a:endParaRPr lang="en-US"/>
          </a:p>
        </p:txBody>
      </p:sp>
    </p:spTree>
    <p:extLst>
      <p:ext uri="{BB962C8B-B14F-4D97-AF65-F5344CB8AC3E}">
        <p14:creationId xmlns:p14="http://schemas.microsoft.com/office/powerpoint/2010/main" val="4211812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azure/netservices.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msdn.microsoft.com/en-us/windowsserver/ee695849.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azure/netservice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a:lstStyle/>
          <a:p>
            <a:pPr eaLnBrk="1" hangingPunct="1">
              <a:lnSpc>
                <a:spcPct val="90000"/>
              </a:lnSpc>
              <a:spcBef>
                <a:spcPct val="0"/>
              </a:spcBef>
            </a:pPr>
            <a:r>
              <a:rPr lang="en-US" sz="1100" dirty="0"/>
              <a:t>What constitutes Cloud Computing?</a:t>
            </a:r>
          </a:p>
          <a:p>
            <a:pPr eaLnBrk="1" hangingPunct="1">
              <a:lnSpc>
                <a:spcPct val="90000"/>
              </a:lnSpc>
              <a:spcBef>
                <a:spcPct val="0"/>
              </a:spcBef>
            </a:pPr>
            <a:r>
              <a:rPr lang="en-US" sz="1100" b="1" dirty="0"/>
              <a:t>Infrastructure as a Service (IaaS)</a:t>
            </a:r>
            <a:r>
              <a:rPr lang="en-US" sz="1100" dirty="0"/>
              <a:t> is a model for provisioning hardware (compute, storage, networking, etc...) to the end user where management of the underlying fabric is controlled by the provider, but the end user maintains control of the operating system and applications installed within. This system usually includes a metered-byuse cost model and allows the end user to expand/contract their use of the infrastructure as needed, usually via self-service portals.  </a:t>
            </a:r>
            <a:r>
              <a:rPr lang="en-US" sz="1100" i="1" dirty="0"/>
              <a:t>Examples include: FastHosts, Go Daddy, Rackspace, Amazon EC2, vCloud Express Services (e.g., BlueLock, Hosting.Com, Melboure IT, Terremark), private clouds deployed/managed by IT as service to business units (internalIT’s end-customers), Azure Service with the VM Role</a:t>
            </a:r>
            <a:endParaRPr lang="en-US" sz="1100" dirty="0"/>
          </a:p>
          <a:p>
            <a:pPr eaLnBrk="1" hangingPunct="1">
              <a:lnSpc>
                <a:spcPct val="90000"/>
              </a:lnSpc>
              <a:spcBef>
                <a:spcPct val="0"/>
              </a:spcBef>
            </a:pPr>
            <a:endParaRPr lang="en-US" sz="1100" b="1" dirty="0"/>
          </a:p>
          <a:p>
            <a:pPr eaLnBrk="1" hangingPunct="1">
              <a:lnSpc>
                <a:spcPct val="90000"/>
              </a:lnSpc>
              <a:spcBef>
                <a:spcPct val="0"/>
              </a:spcBef>
            </a:pPr>
            <a:r>
              <a:rPr lang="en-US" sz="1100" b="1" dirty="0"/>
              <a:t>Platform as a Service</a:t>
            </a:r>
            <a:r>
              <a:rPr lang="en-US" sz="1100" dirty="0"/>
              <a:t> </a:t>
            </a:r>
            <a:r>
              <a:rPr lang="en-US" sz="1100" b="1" dirty="0"/>
              <a:t>(PaaS)</a:t>
            </a:r>
            <a:r>
              <a:rPr lang="en-US" sz="1100" dirty="0"/>
              <a:t> is a model for delivering complete development platforms as a cloud service. PaaS offerings facilitate development, testing, deployment and on-going maintenance of applications without the cost of buying the underlying infrastructure and software environments.  </a:t>
            </a:r>
            <a:r>
              <a:rPr lang="en-US" sz="1100" i="1" dirty="0"/>
              <a:t>Examples include: Microsoft Azure Platform, Google App Engine, VMforce.com</a:t>
            </a:r>
          </a:p>
          <a:p>
            <a:pPr eaLnBrk="1" hangingPunct="1">
              <a:lnSpc>
                <a:spcPct val="90000"/>
              </a:lnSpc>
              <a:spcBef>
                <a:spcPct val="0"/>
              </a:spcBef>
            </a:pPr>
            <a:endParaRPr lang="en-US" sz="1100" dirty="0"/>
          </a:p>
          <a:p>
            <a:pPr eaLnBrk="1" hangingPunct="1">
              <a:lnSpc>
                <a:spcPct val="90000"/>
              </a:lnSpc>
              <a:spcBef>
                <a:spcPct val="0"/>
              </a:spcBef>
            </a:pPr>
            <a:r>
              <a:rPr lang="en-US" sz="1100" b="1" dirty="0"/>
              <a:t>Software as a Service (SaaS)</a:t>
            </a:r>
            <a:r>
              <a:rPr lang="en-US" sz="1100" dirty="0"/>
              <a:t> is a model where an application is delivered over the Internet and customers pay on a per-use basis.  It is the most common form of cloud computing delivered today.  </a:t>
            </a:r>
            <a:r>
              <a:rPr lang="en-US" sz="1100" i="1" dirty="0"/>
              <a:t>Examples include: BPOS, Salesforce.com, Hosted Exchange, Salesforce.com</a:t>
            </a:r>
          </a:p>
          <a:p>
            <a:pPr eaLnBrk="1" hangingPunct="1">
              <a:lnSpc>
                <a:spcPct val="90000"/>
              </a:lnSpc>
              <a:spcBef>
                <a:spcPct val="0"/>
              </a:spcBef>
            </a:pPr>
            <a:endParaRPr lang="en-US" sz="1100" i="1" dirty="0"/>
          </a:p>
          <a:p>
            <a:pPr eaLnBrk="1" hangingPunct="1">
              <a:lnSpc>
                <a:spcPct val="90000"/>
              </a:lnSpc>
              <a:spcBef>
                <a:spcPct val="0"/>
              </a:spcBef>
            </a:pPr>
            <a:endParaRPr lang="en-US" sz="1100" dirty="0"/>
          </a:p>
          <a:p>
            <a:pPr eaLnBrk="1" hangingPunct="1">
              <a:lnSpc>
                <a:spcPct val="90000"/>
              </a:lnSpc>
              <a:spcBef>
                <a:spcPct val="0"/>
              </a:spcBef>
            </a:pPr>
            <a:r>
              <a:rPr lang="en-US" sz="1100" dirty="0"/>
              <a:t>Core attributes of Cloud Computing </a:t>
            </a:r>
          </a:p>
          <a:p>
            <a:pPr lvl="1" indent="-174191">
              <a:lnSpc>
                <a:spcPct val="80000"/>
              </a:lnSpc>
              <a:spcBef>
                <a:spcPts val="1200"/>
              </a:spcBef>
            </a:pPr>
            <a:r>
              <a:rPr lang="en-US" sz="1100" dirty="0"/>
              <a:t>Scalable, Elastic, Multi-tenancy, Metered by Use, Self Service</a:t>
            </a:r>
          </a:p>
          <a:p>
            <a:pPr eaLnBrk="1" hangingPunct="1">
              <a:lnSpc>
                <a:spcPct val="90000"/>
              </a:lnSpc>
              <a:spcBef>
                <a:spcPct val="0"/>
              </a:spcBef>
            </a:pPr>
            <a:endParaRPr lang="en-US" sz="1100" dirty="0"/>
          </a:p>
          <a:p>
            <a:pPr eaLnBrk="1" hangingPunct="1">
              <a:lnSpc>
                <a:spcPct val="90000"/>
              </a:lnSpc>
              <a:spcBef>
                <a:spcPct val="0"/>
              </a:spcBef>
            </a:pPr>
            <a:endParaRPr lang="en-US" sz="11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3/26/21 11:16 AM</a:t>
            </a:fld>
            <a:endParaRPr lang="en-US"/>
          </a:p>
        </p:txBody>
      </p:sp>
      <p:sp>
        <p:nvSpPr>
          <p:cNvPr id="6" name="Footer Placeholder 5"/>
          <p:cNvSpPr>
            <a:spLocks noGrp="1"/>
          </p:cNvSpPr>
          <p:nvPr>
            <p:ph type="ftr" sz="quarter" idx="12"/>
          </p:nvPr>
        </p:nvSpPr>
        <p:spPr/>
        <p:txBody>
          <a:bodyPr/>
          <a:lstStyle/>
          <a:p>
            <a:r>
              <a:rPr lang="en-US" dirty="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Service Bus helps to provide secure connectivity between loosely-coupled services and applications, enabling them to navigate firewalls or network boundaries and to use a variety of communication patterns. Services that register on Service Bus can easily be discovered and accessed, across any network topology.</a:t>
            </a:r>
          </a:p>
          <a:p>
            <a:endParaRPr lang="en-US" dirty="0">
              <a:effectLst/>
            </a:endParaRPr>
          </a:p>
          <a:p>
            <a:r>
              <a:rPr lang="en-US" b="1" dirty="0">
                <a:effectLst/>
              </a:rPr>
              <a:t>Use Service Bus to:</a:t>
            </a:r>
          </a:p>
          <a:p>
            <a:r>
              <a:rPr lang="en-US" dirty="0">
                <a:effectLst/>
              </a:rPr>
              <a:t>Connect Windows Azure applications and SQL Azure databases with existing applications and databases</a:t>
            </a:r>
          </a:p>
          <a:p>
            <a:r>
              <a:rPr lang="en-US" dirty="0">
                <a:effectLst/>
              </a:rPr>
              <a:t>Bridge on and off-premises applications</a:t>
            </a:r>
          </a:p>
          <a:p>
            <a:r>
              <a:rPr lang="en-US" dirty="0">
                <a:effectLst/>
              </a:rPr>
              <a:t>Create composite applications</a:t>
            </a:r>
          </a:p>
          <a:p>
            <a:endParaRPr lang="en-US" dirty="0">
              <a:effectLst/>
            </a:endParaRPr>
          </a:p>
          <a:p>
            <a:r>
              <a:rPr lang="en-US" b="1" dirty="0">
                <a:effectLst/>
              </a:rPr>
              <a:t>Service Bus Benefits</a:t>
            </a:r>
          </a:p>
          <a:p>
            <a:r>
              <a:rPr lang="en-US" dirty="0">
                <a:effectLst/>
              </a:rPr>
              <a:t>Expose apps and services through firewalls, NAT gateways, and other problematic network boundaries</a:t>
            </a:r>
          </a:p>
          <a:p>
            <a:r>
              <a:rPr lang="en-US" dirty="0">
                <a:effectLst/>
              </a:rPr>
              <a:t>Lower barriers to building composite applications by exposing endpoints easily, supporting multiple connection options and publish and subscribe for multicasting.  </a:t>
            </a:r>
          </a:p>
          <a:p>
            <a:r>
              <a:rPr lang="en-US" dirty="0">
                <a:effectLst/>
              </a:rPr>
              <a:t>Lightweight developer friendly programming model that supports standard protocols and extends similar standard bindings for Windows® Communication Foundation programmers</a:t>
            </a:r>
          </a:p>
          <a:p>
            <a:r>
              <a:rPr lang="en-US" dirty="0">
                <a:effectLst/>
              </a:rPr>
              <a:t>Helps blocks malicious traffic and shields your services from intrusions and denial-of-service attacks</a:t>
            </a:r>
          </a:p>
          <a:p>
            <a:endParaRPr lang="en-US" dirty="0">
              <a:effectLst/>
            </a:endParaRPr>
          </a:p>
          <a:p>
            <a:r>
              <a:rPr lang="en-US" b="1" dirty="0">
                <a:effectLst/>
              </a:rPr>
              <a:t>Service Bus Features</a:t>
            </a:r>
          </a:p>
          <a:p>
            <a:r>
              <a:rPr lang="en-US" dirty="0">
                <a:effectLst/>
              </a:rPr>
              <a:t>Learn more about </a:t>
            </a:r>
            <a:r>
              <a:rPr lang="en-US" b="1" dirty="0">
                <a:effectLst/>
                <a:hlinkClick r:id="rId3"/>
              </a:rPr>
              <a:t>Windows Azure platform </a:t>
            </a:r>
            <a:r>
              <a:rPr lang="en-US" b="1" dirty="0" err="1">
                <a:effectLst/>
                <a:hlinkClick r:id="rId3"/>
              </a:rPr>
              <a:t>AppFabric</a:t>
            </a:r>
            <a:r>
              <a:rPr lang="en-US" dirty="0">
                <a:effectLst/>
              </a:rPr>
              <a:t> and </a:t>
            </a:r>
            <a:r>
              <a:rPr lang="en-US" b="1" dirty="0">
                <a:effectLst/>
                <a:hlinkClick r:id="rId4"/>
              </a:rPr>
              <a:t>Windows Server </a:t>
            </a:r>
            <a:r>
              <a:rPr lang="en-US" b="1" dirty="0" err="1">
                <a:effectLst/>
                <a:hlinkClick r:id="rId4"/>
              </a:rPr>
              <a:t>AppFabric</a:t>
            </a:r>
            <a:r>
              <a:rPr lang="en-US" dirty="0">
                <a:effectLst/>
              </a:rPr>
              <a:t> on MSDN. </a:t>
            </a:r>
          </a:p>
          <a:p>
            <a:r>
              <a:rPr lang="en-US" dirty="0">
                <a:effectLst/>
              </a:rPr>
              <a:t>Services discovered through a stable, internet-accessible URL, irrespective of location</a:t>
            </a:r>
          </a:p>
          <a:p>
            <a:r>
              <a:rPr lang="en-US" dirty="0">
                <a:effectLst/>
              </a:rPr>
              <a:t>One-way messaging between sender and listener supports unicast and multicast datagram distribution</a:t>
            </a:r>
          </a:p>
          <a:p>
            <a:r>
              <a:rPr lang="en-US" dirty="0">
                <a:effectLst/>
              </a:rPr>
              <a:t>Full-duplex connection-oriented sessions between sender and listener support bi-directional communication </a:t>
            </a:r>
          </a:p>
          <a:p>
            <a:r>
              <a:rPr lang="en-US" dirty="0">
                <a:effectLst/>
              </a:rPr>
              <a:t>Full-duplex, connection-oriented peer-to-peer sessions with network-boundary traversal create direct end-to-end connectivity through NAT</a:t>
            </a:r>
          </a:p>
          <a:p>
            <a:r>
              <a:rPr lang="en-US" dirty="0">
                <a:effectLst/>
              </a:rPr>
              <a:t>Multiple publishers and multiple subscribers can simultaneously use the service’s topic management and event distribution system</a:t>
            </a:r>
          </a:p>
          <a:p>
            <a:r>
              <a:rPr lang="en-US" dirty="0">
                <a:effectLst/>
              </a:rPr>
              <a:t>Support of REST and HTTP Access from non-.NET platforms</a:t>
            </a:r>
          </a:p>
          <a:p>
            <a:r>
              <a:rPr lang="en-US" dirty="0">
                <a:effectLst/>
              </a:rPr>
              <a:t>Global hierarchical namespaces that are DNS- and transport- independent </a:t>
            </a:r>
          </a:p>
          <a:p>
            <a:r>
              <a:rPr lang="en-US" dirty="0">
                <a:effectLst/>
              </a:rPr>
              <a:t>Anonymous access to services is supported only if you permit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The Microsoft® Access Control helps you build federated authorization into your applications and services, without the complicated programming that is normally required to secure applications that extend beyond organizational boundaries. With its support for a simple declarative model of rules and claims, Access Control rules can easily and flexibly be configured to cover a variety of security needs and different identity-management infrastructures.</a:t>
            </a:r>
          </a:p>
          <a:p>
            <a:endParaRPr lang="en-US" dirty="0">
              <a:effectLst/>
            </a:endParaRPr>
          </a:p>
          <a:p>
            <a:r>
              <a:rPr lang="en-US" b="1" dirty="0">
                <a:effectLst/>
              </a:rPr>
              <a:t>Use Access Control to:</a:t>
            </a:r>
          </a:p>
          <a:p>
            <a:r>
              <a:rPr lang="en-US" dirty="0">
                <a:effectLst/>
              </a:rPr>
              <a:t>Create user accounts that federate a customer's existing identity management system that uses Active Directory® service, other directory systems, or any standards-based infrastructure</a:t>
            </a:r>
          </a:p>
          <a:p>
            <a:r>
              <a:rPr lang="en-US" dirty="0">
                <a:effectLst/>
              </a:rPr>
              <a:t>Exercise complete, customizable control over the level of access that each user and group has within your application.</a:t>
            </a:r>
          </a:p>
          <a:p>
            <a:r>
              <a:rPr lang="en-US" dirty="0">
                <a:effectLst/>
              </a:rPr>
              <a:t>Apply the same level of security and control to Service Bus connections</a:t>
            </a:r>
          </a:p>
          <a:p>
            <a:endParaRPr lang="en-US" dirty="0">
              <a:effectLst/>
            </a:endParaRPr>
          </a:p>
          <a:p>
            <a:r>
              <a:rPr lang="en-US" b="1" dirty="0">
                <a:effectLst/>
              </a:rPr>
              <a:t>Access Control Benefits</a:t>
            </a:r>
          </a:p>
          <a:p>
            <a:r>
              <a:rPr lang="en-US" dirty="0">
                <a:effectLst/>
              </a:rPr>
              <a:t>Federated identity and access control through rule based authorization enables applications to respond as if the user accounts were managed locally</a:t>
            </a:r>
          </a:p>
          <a:p>
            <a:r>
              <a:rPr lang="en-US" dirty="0">
                <a:effectLst/>
              </a:rPr>
              <a:t>Flexible standards-based service that supports multiple credentials and relying parties</a:t>
            </a:r>
          </a:p>
          <a:p>
            <a:r>
              <a:rPr lang="en-US" dirty="0">
                <a:effectLst/>
              </a:rPr>
              <a:t>Lightweight developer-friendly programming model based on the Microsoft .NET Framework and Windows Communication </a:t>
            </a:r>
            <a:r>
              <a:rPr lang="en-US">
                <a:effectLst/>
              </a:rPr>
              <a:t>Foundation </a:t>
            </a:r>
            <a:endParaRPr lang="en-US" dirty="0">
              <a:effectLst/>
            </a:endParaRPr>
          </a:p>
          <a:p>
            <a:r>
              <a:rPr lang="en-US" b="1" dirty="0">
                <a:effectLst/>
              </a:rPr>
              <a:t>Access Control Features</a:t>
            </a:r>
          </a:p>
          <a:p>
            <a:r>
              <a:rPr lang="en-US">
                <a:effectLst/>
                <a:hlinkClick r:id="rId3"/>
              </a:rPr>
              <a:t>Learn more about AppFabric on MSDN</a:t>
            </a:r>
            <a:endParaRPr lang="en-US">
              <a:effectLst/>
            </a:endParaRPr>
          </a:p>
          <a:p>
            <a:r>
              <a:rPr lang="en-US">
                <a:effectLst/>
              </a:rPr>
              <a:t>Setup </a:t>
            </a:r>
            <a:r>
              <a:rPr lang="en-US" dirty="0">
                <a:effectLst/>
              </a:rPr>
              <a:t>Issuer trust with a simple Web interface or programmatically through APIs </a:t>
            </a:r>
          </a:p>
          <a:p>
            <a:r>
              <a:rPr lang="en-US" dirty="0">
                <a:effectLst/>
              </a:rPr>
              <a:t>Supports Active Directory and other identity infrastructures, with minimal coding</a:t>
            </a:r>
          </a:p>
          <a:p>
            <a:r>
              <a:rPr lang="en-US" dirty="0">
                <a:effectLst/>
              </a:rPr>
              <a:t>Support for multiple credentials, including X.509 certificates</a:t>
            </a:r>
          </a:p>
          <a:p>
            <a:r>
              <a:rPr lang="en-US" dirty="0">
                <a:effectLst/>
              </a:rPr>
              <a:t>Support for standard protocols including REST</a:t>
            </a:r>
          </a:p>
          <a:p>
            <a:r>
              <a:rPr lang="en-US" dirty="0">
                <a:effectLst/>
              </a:rPr>
              <a:t>Applications that run inside and outside the organizational boundary can rely on the service</a:t>
            </a:r>
          </a:p>
          <a:p>
            <a:r>
              <a:rPr lang="en-US" dirty="0">
                <a:effectLst/>
              </a:rPr>
              <a:t>Validate application and user request from data and connectivity services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rgbClr val="002060"/>
                </a:solidFill>
              </a:rPr>
              <a:t>For the Public Cloud, Microsoft Offers a number of solutions that will help you take</a:t>
            </a:r>
            <a:r>
              <a:rPr lang="en-US" baseline="0" dirty="0">
                <a:solidFill>
                  <a:srgbClr val="002060"/>
                </a:solidFill>
              </a:rPr>
              <a:t> full advantage of the cloud.</a:t>
            </a:r>
          </a:p>
          <a:p>
            <a:endParaRPr lang="en-US" baseline="0" dirty="0">
              <a:solidFill>
                <a:srgbClr val="002060"/>
              </a:solidFill>
            </a:endParaRPr>
          </a:p>
          <a:p>
            <a:r>
              <a:rPr lang="en-US" baseline="0" dirty="0">
                <a:solidFill>
                  <a:srgbClr val="002060"/>
                </a:solidFill>
              </a:rPr>
              <a:t>At the heart of our offerings is the Windows Azure Platform which consists of Windows Azure and SQL Azure. There are other enabling technologies such as </a:t>
            </a:r>
            <a:r>
              <a:rPr lang="en-US" baseline="0" dirty="0" err="1">
                <a:solidFill>
                  <a:srgbClr val="002060"/>
                </a:solidFill>
              </a:rPr>
              <a:t>AppFabric</a:t>
            </a:r>
            <a:r>
              <a:rPr lang="en-US" baseline="0" dirty="0">
                <a:solidFill>
                  <a:srgbClr val="002060"/>
                </a:solidFill>
              </a:rPr>
              <a:t> and </a:t>
            </a:r>
            <a:r>
              <a:rPr lang="en-US" baseline="0" dirty="0" err="1">
                <a:solidFill>
                  <a:srgbClr val="002060"/>
                </a:solidFill>
              </a:rPr>
              <a:t>DataMArket</a:t>
            </a:r>
            <a:r>
              <a:rPr lang="en-US" baseline="0" dirty="0">
                <a:solidFill>
                  <a:srgbClr val="002060"/>
                </a:solidFill>
              </a:rPr>
              <a:t> that will help make your transition smoother and enable your developers to do more. </a:t>
            </a:r>
          </a:p>
          <a:p>
            <a:endParaRPr lang="en-US" baseline="0" dirty="0">
              <a:solidFill>
                <a:srgbClr val="002060"/>
              </a:solidFill>
            </a:endParaRPr>
          </a:p>
          <a:p>
            <a:r>
              <a:rPr lang="en-US" baseline="0" dirty="0">
                <a:solidFill>
                  <a:srgbClr val="002060"/>
                </a:solidFill>
              </a:rPr>
              <a:t>In addition to this, The developer experience on this platform is unparalleled.  On the Windows Azure Platform you can use the most popular languages for development so you do not have to retrain your developer staff on a new paradigm. You can also develop using the same languages both on premises and in the public cloud.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r>
              <a:rPr lang="en-NZ" sz="900" b="1" dirty="0">
                <a:latin typeface="Segoe UI" pitchFamily="34" charset="0"/>
              </a:rPr>
              <a:t>Slide Objective</a:t>
            </a:r>
            <a:endParaRPr lang="en-NZ" sz="900" dirty="0">
              <a:latin typeface="Segoe UI" pitchFamily="34" charset="0"/>
            </a:endParaRPr>
          </a:p>
          <a:p>
            <a:pPr marL="171430" indent="-171430">
              <a:buFont typeface="Arial" pitchFamily="34" charset="0"/>
              <a:buChar char="•"/>
            </a:pPr>
            <a:r>
              <a:rPr lang="en-NZ" sz="900" dirty="0">
                <a:latin typeface="Segoe UI" pitchFamily="34" charset="0"/>
              </a:rPr>
              <a:t>Understand that Microsoft has a long history in running data centres and online applications. Bing, Live, Hotmail etc….</a:t>
            </a:r>
          </a:p>
          <a:p>
            <a:pPr marL="171430" indent="-171430">
              <a:buFont typeface="Arial" pitchFamily="34" charset="0"/>
              <a:buChar char="•"/>
            </a:pPr>
            <a:r>
              <a:rPr lang="en-NZ" sz="900" dirty="0">
                <a:latin typeface="Segoe UI" pitchFamily="34" charset="0"/>
              </a:rPr>
              <a:t>Understand the relationship of Global Foundation Services to Windows Azure- Specifically Azure runs in GFS </a:t>
            </a:r>
            <a:r>
              <a:rPr lang="en-NZ" sz="900" dirty="0" err="1">
                <a:latin typeface="Segoe UI" pitchFamily="34" charset="0"/>
              </a:rPr>
              <a:t>datacenters</a:t>
            </a:r>
            <a:endParaRPr lang="en-NZ" sz="900" dirty="0">
              <a:latin typeface="Segoe UI" pitchFamily="34" charset="0"/>
            </a:endParaRPr>
          </a:p>
          <a:p>
            <a:pPr marL="171430" indent="-171430">
              <a:buFont typeface="Arial" pitchFamily="34" charset="0"/>
              <a:buChar char="•"/>
            </a:pPr>
            <a:r>
              <a:rPr lang="en-NZ" sz="900" dirty="0">
                <a:latin typeface="Segoe UI" pitchFamily="34" charset="0"/>
              </a:rPr>
              <a:t>Understand the huge amount of innovation going on at the data </a:t>
            </a:r>
            <a:r>
              <a:rPr lang="en-NZ" sz="900" dirty="0" err="1">
                <a:latin typeface="Segoe UI" pitchFamily="34" charset="0"/>
              </a:rPr>
              <a:t>center</a:t>
            </a:r>
            <a:r>
              <a:rPr lang="en-NZ" sz="900" dirty="0">
                <a:latin typeface="Segoe UI" pitchFamily="34" charset="0"/>
              </a:rPr>
              <a:t> level</a:t>
            </a:r>
            <a:br>
              <a:rPr lang="en-NZ" sz="900" dirty="0">
                <a:latin typeface="Segoe UI" pitchFamily="34" charset="0"/>
              </a:rPr>
            </a:br>
            <a:endParaRPr lang="en-NZ" sz="900" dirty="0">
              <a:latin typeface="Segoe UI" pitchFamily="34" charset="0"/>
            </a:endParaRPr>
          </a:p>
          <a:p>
            <a:pPr rtl="0"/>
            <a:r>
              <a:rPr lang="en-NZ" sz="900" b="1" dirty="0">
                <a:latin typeface="Segoe UI" pitchFamily="34" charset="0"/>
              </a:rPr>
              <a:t>Speaking Notes</a:t>
            </a:r>
            <a:endParaRPr lang="en-NZ" sz="900" dirty="0">
              <a:latin typeface="Segoe UI" pitchFamily="34" charset="0"/>
            </a:endParaRPr>
          </a:p>
          <a:p>
            <a:pPr rtl="0"/>
            <a:r>
              <a:rPr lang="en-NZ" sz="900" dirty="0">
                <a:latin typeface="Segoe UI" pitchFamily="34" charset="0"/>
              </a:rPr>
              <a:t>GFS runs and manages all Microsoft </a:t>
            </a:r>
            <a:r>
              <a:rPr lang="en-NZ" sz="900" dirty="0" err="1">
                <a:latin typeface="Segoe UI" pitchFamily="34" charset="0"/>
              </a:rPr>
              <a:t>Datacenters</a:t>
            </a:r>
            <a:r>
              <a:rPr lang="en-NZ" sz="900" dirty="0">
                <a:latin typeface="Segoe UI" pitchFamily="34" charset="0"/>
              </a:rPr>
              <a:t> worldwide</a:t>
            </a:r>
          </a:p>
          <a:p>
            <a:pPr lvl="1" rtl="0"/>
            <a:r>
              <a:rPr lang="en-NZ" sz="900" dirty="0">
                <a:latin typeface="Segoe UI" pitchFamily="34" charset="0"/>
              </a:rPr>
              <a:t>Years of Experience</a:t>
            </a:r>
          </a:p>
          <a:p>
            <a:pPr lvl="1" rtl="0"/>
            <a:r>
              <a:rPr lang="en-NZ" sz="900" dirty="0">
                <a:latin typeface="Segoe UI" pitchFamily="34" charset="0"/>
              </a:rPr>
              <a:t>Large scale trustworthy environments</a:t>
            </a:r>
          </a:p>
          <a:p>
            <a:pPr lvl="1" rtl="0"/>
            <a:r>
              <a:rPr lang="en-NZ" sz="900" dirty="0">
                <a:latin typeface="Segoe UI" pitchFamily="34" charset="0"/>
              </a:rPr>
              <a:t>Driving for cost and environmental efficiently</a:t>
            </a:r>
          </a:p>
          <a:p>
            <a:pPr rtl="0"/>
            <a:r>
              <a:rPr lang="en-NZ" sz="900" dirty="0">
                <a:latin typeface="Segoe UI" pitchFamily="34" charset="0"/>
              </a:rPr>
              <a:t>One of the largest operators of </a:t>
            </a:r>
            <a:r>
              <a:rPr lang="en-NZ" sz="900" dirty="0" err="1">
                <a:latin typeface="Segoe UI" pitchFamily="34" charset="0"/>
              </a:rPr>
              <a:t>datacenters</a:t>
            </a:r>
            <a:r>
              <a:rPr lang="en-NZ" sz="900" dirty="0">
                <a:latin typeface="Segoe UI" pitchFamily="34" charset="0"/>
              </a:rPr>
              <a:t> in the world</a:t>
            </a:r>
          </a:p>
          <a:p>
            <a:pPr rtl="0"/>
            <a:r>
              <a:rPr lang="en-NZ" sz="900" dirty="0">
                <a:latin typeface="Segoe UI" pitchFamily="34" charset="0"/>
              </a:rPr>
              <a:t>Windows Azure runs in 3 regions and 6 sub regions</a:t>
            </a:r>
          </a:p>
          <a:p>
            <a:pPr rtl="0"/>
            <a:r>
              <a:rPr lang="en-NZ" sz="900" dirty="0">
                <a:latin typeface="Segoe UI" pitchFamily="34" charset="0"/>
              </a:rPr>
              <a:t>Data </a:t>
            </a:r>
            <a:r>
              <a:rPr lang="en-NZ" sz="900" dirty="0" err="1">
                <a:latin typeface="Segoe UI" pitchFamily="34" charset="0"/>
              </a:rPr>
              <a:t>center</a:t>
            </a:r>
            <a:r>
              <a:rPr lang="en-NZ" sz="900" dirty="0">
                <a:latin typeface="Segoe UI" pitchFamily="34" charset="0"/>
              </a:rPr>
              <a:t> innovation is driving improved reliability and efficiency</a:t>
            </a:r>
          </a:p>
          <a:p>
            <a:pPr rtl="0"/>
            <a:r>
              <a:rPr lang="en-NZ" sz="900" dirty="0">
                <a:latin typeface="Segoe UI" pitchFamily="34" charset="0"/>
              </a:rPr>
              <a:t>PUE = Power Usage Effectiveness = Total Facility power/IT Systems Power = Indication of efficiency of DC</a:t>
            </a:r>
          </a:p>
          <a:p>
            <a:pPr rtl="0"/>
            <a:r>
              <a:rPr lang="en-NZ" sz="900" dirty="0">
                <a:latin typeface="Segoe UI" pitchFamily="34" charset="0"/>
              </a:rPr>
              <a:t>Under 1.8 is very good, modern cloud DCs approaching 1.2</a:t>
            </a:r>
          </a:p>
          <a:p>
            <a:pPr rtl="0"/>
            <a:br>
              <a:rPr lang="en-NZ" sz="900" dirty="0">
                <a:latin typeface="Segoe UI" pitchFamily="34" charset="0"/>
              </a:rPr>
            </a:br>
            <a:endParaRPr lang="en-NZ" sz="900" dirty="0">
              <a:latin typeface="Segoe UI" pitchFamily="34" charset="0"/>
            </a:endParaRPr>
          </a:p>
          <a:p>
            <a:pPr rtl="0"/>
            <a:r>
              <a:rPr lang="en-NZ" sz="900" b="1" dirty="0">
                <a:latin typeface="Segoe UI" pitchFamily="34" charset="0"/>
              </a:rPr>
              <a:t>Notes</a:t>
            </a:r>
            <a:endParaRPr lang="en-NZ" sz="900" dirty="0">
              <a:latin typeface="Segoe UI" pitchFamily="34" charset="0"/>
            </a:endParaRPr>
          </a:p>
          <a:p>
            <a:pPr rtl="0"/>
            <a:r>
              <a:rPr lang="en-NZ" sz="900" dirty="0">
                <a:latin typeface="Segoe UI" pitchFamily="34" charset="0"/>
              </a:rPr>
              <a:t>http://www.globalfoundationservices.com/</a:t>
            </a:r>
          </a:p>
          <a:p>
            <a:pPr rtl="0"/>
            <a:r>
              <a:rPr lang="en-NZ" sz="900" dirty="0">
                <a:latin typeface="Segoe UI" pitchFamily="34" charset="0"/>
              </a:rPr>
              <a:t>http://blogs.msdn.com/the_power_of_software/archive/2008/06/20/microsoft-s-pue-experience-years-of-experience-reams-of-data.aspx</a:t>
            </a:r>
          </a:p>
          <a:p>
            <a:pPr rtl="0"/>
            <a:r>
              <a:rPr lang="en-NZ" sz="900" dirty="0">
                <a:latin typeface="Segoe UI" pitchFamily="34" charset="0"/>
              </a:rPr>
              <a:t>http://blogs.msdn.com/the_power_of_software/archive/2008/06/27/part-2-why-is-energy-efficiency-important.aspx</a:t>
            </a:r>
          </a:p>
          <a:p>
            <a:endParaRPr lang="en-US" dirty="0"/>
          </a:p>
          <a:p>
            <a:endParaRPr lang="en-US" dirty="0"/>
          </a:p>
          <a:p>
            <a:endParaRPr lang="en-US" dirty="0"/>
          </a:p>
          <a:p>
            <a:r>
              <a:rPr lang="en-US" dirty="0"/>
              <a:t>----</a:t>
            </a:r>
          </a:p>
          <a:p>
            <a:endParaRPr lang="en-US" dirty="0"/>
          </a:p>
          <a:p>
            <a:pPr marL="177779" indent="-177779">
              <a:buFont typeface="Arial" pitchFamily="34" charset="0"/>
              <a:buChar char="•"/>
            </a:pPr>
            <a:r>
              <a:rPr lang="en-US" sz="900" dirty="0"/>
              <a:t>Multi-billion dollar datacenter investment</a:t>
            </a:r>
          </a:p>
          <a:p>
            <a:pPr marL="177779" indent="-177779">
              <a:buFont typeface="Arial" pitchFamily="34" charset="0"/>
              <a:buChar char="•"/>
            </a:pPr>
            <a:r>
              <a:rPr lang="en-US" sz="900" dirty="0"/>
              <a:t>700,000+ square foot Chicago and the 300,000+ square foot Dublin, Ireland data centers</a:t>
            </a:r>
          </a:p>
          <a:p>
            <a:pPr marL="171430" indent="-171430">
              <a:lnSpc>
                <a:spcPct val="115000"/>
              </a:lnSpc>
              <a:spcAft>
                <a:spcPts val="1000"/>
              </a:spcAft>
              <a:buFont typeface="Arial" pitchFamily="34" charset="0"/>
              <a:buChar char="•"/>
            </a:pPr>
            <a:r>
              <a:rPr lang="en-US" sz="900" dirty="0">
                <a:latin typeface="Calibri"/>
                <a:ea typeface="Calibri"/>
                <a:cs typeface="Times New Roman"/>
              </a:rPr>
              <a:t>Microsoft cloud services provide the </a:t>
            </a:r>
            <a:r>
              <a:rPr lang="en-US" sz="900" b="1" dirty="0">
                <a:latin typeface="Calibri"/>
                <a:ea typeface="Calibri"/>
                <a:cs typeface="Times New Roman"/>
              </a:rPr>
              <a:t>reliability and security you expect</a:t>
            </a:r>
            <a:r>
              <a:rPr lang="en-US" sz="900" dirty="0">
                <a:latin typeface="Calibri"/>
                <a:ea typeface="Calibri"/>
                <a:cs typeface="Times New Roman"/>
              </a:rPr>
              <a:t> for your business: 99.9% uptime SLA, 24/7 support.  </a:t>
            </a:r>
            <a:endParaRPr lang="en-US" dirty="0">
              <a:latin typeface="Calibri"/>
              <a:ea typeface="Calibri"/>
              <a:cs typeface="Times New Roman"/>
            </a:endParaRPr>
          </a:p>
          <a:p>
            <a:pPr marL="171430" indent="-171430">
              <a:buFont typeface="Arial" pitchFamily="34" charset="0"/>
              <a:buChar char="•"/>
            </a:pPr>
            <a:r>
              <a:rPr lang="en-US" sz="900" dirty="0">
                <a:latin typeface="Calibri"/>
                <a:ea typeface="Calibri"/>
              </a:rPr>
              <a:t>Microsoft understands the needs of businesses with respect to security, data privacy, compliance and risk management, and identity and access control. </a:t>
            </a:r>
            <a:r>
              <a:rPr lang="en-US" sz="900" dirty="0">
                <a:latin typeface="Calibri"/>
                <a:ea typeface="Calibri"/>
                <a:cs typeface="Times New Roman"/>
              </a:rPr>
              <a:t>Microsoft datacenters are ISO 27001:2005 accredited, with SAS 70 Type I and Type II attestations.</a:t>
            </a:r>
            <a:r>
              <a:rPr lang="en-US" sz="900" b="1" dirty="0">
                <a:latin typeface="Calibri"/>
                <a:ea typeface="Calibri"/>
                <a:cs typeface="Times New Roman"/>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Slide Image Placeholder 1"/>
          <p:cNvSpPr>
            <a:spLocks noGrp="1" noRot="1" noChangeAspect="1"/>
          </p:cNvSpPr>
          <p:nvPr>
            <p:ph type="sldImg"/>
          </p:nvPr>
        </p:nvSpPr>
        <p:spPr bwMode="auto">
          <a:xfrm>
            <a:off x="1144588" y="685800"/>
            <a:ext cx="4572000" cy="3429000"/>
          </a:xfrm>
          <a:noFill/>
          <a:ln>
            <a:solidFill>
              <a:srgbClr val="000000"/>
            </a:solidFill>
            <a:miter lim="800000"/>
            <a:headEnd/>
            <a:tailEnd/>
          </a:ln>
        </p:spPr>
      </p:sp>
      <p:sp>
        <p:nvSpPr>
          <p:cNvPr id="3" name="Notes Placeholder 2"/>
          <p:cNvSpPr>
            <a:spLocks noGrp="1"/>
          </p:cNvSpPr>
          <p:nvPr>
            <p:ph type="body" idx="1"/>
          </p:nvPr>
        </p:nvSpPr>
        <p:spPr/>
        <p:txBody>
          <a:bodyPr/>
          <a:lstStyle/>
          <a:p>
            <a:pPr defTabSz="895732">
              <a:defRPr/>
            </a:pPr>
            <a:r>
              <a:rPr lang="en-US" dirty="0"/>
              <a:t>This slide needs to be animated:</a:t>
            </a:r>
          </a:p>
          <a:p>
            <a:pPr marL="223959" indent="-223959" defTabSz="895732">
              <a:buFontTx/>
              <a:buAutoNum type="arabicPeriod"/>
              <a:defRPr/>
            </a:pPr>
            <a:r>
              <a:rPr lang="en-US" dirty="0"/>
              <a:t>Start with your application</a:t>
            </a:r>
          </a:p>
          <a:p>
            <a:pPr marL="223959" indent="-223959" defTabSz="895732">
              <a:buFontTx/>
              <a:buAutoNum type="arabicPeriod"/>
              <a:defRPr/>
            </a:pPr>
            <a:r>
              <a:rPr lang="en-US" dirty="0"/>
              <a:t>You compile it with the Azure SDK and create a Service Package which contains your code and your service model telling Azure what resources you need.</a:t>
            </a:r>
          </a:p>
          <a:p>
            <a:pPr marL="223959" indent="-223959" defTabSz="895732">
              <a:buFontTx/>
              <a:buAutoNum type="arabicPeriod"/>
              <a:defRPr/>
            </a:pPr>
            <a:r>
              <a:rPr lang="en-US" dirty="0"/>
              <a:t>The Service Package gets uploaded to the Azure Portal.</a:t>
            </a:r>
          </a:p>
          <a:p>
            <a:pPr marL="223959" indent="-223959" defTabSz="895732">
              <a:buFontTx/>
              <a:buAutoNum type="arabicPeriod"/>
              <a:defRPr/>
            </a:pPr>
            <a:r>
              <a:rPr lang="en-US" dirty="0"/>
              <a:t>Where it is handed off to the Fabric Controller to be deployed onto physical HW.</a:t>
            </a:r>
          </a:p>
          <a:p>
            <a:pPr marL="223959" indent="-223959" defTabSz="895732">
              <a:buFontTx/>
              <a:buAutoNum type="arabicPeriod"/>
              <a:defRPr/>
            </a:pPr>
            <a:r>
              <a:rPr lang="en-US" dirty="0"/>
              <a:t>Show the Web Instances spin up and get load balanced.</a:t>
            </a:r>
          </a:p>
          <a:p>
            <a:pPr marL="223959" indent="-223959" defTabSz="895732">
              <a:buFontTx/>
              <a:buAutoNum type="arabicPeriod"/>
              <a:defRPr/>
            </a:pPr>
            <a:r>
              <a:rPr lang="en-US" dirty="0"/>
              <a:t>Show the Worker Instances spin up and get load balanced.</a:t>
            </a:r>
          </a:p>
          <a:p>
            <a:pPr marL="223959" indent="-223959" defTabSz="895732">
              <a:buFontTx/>
              <a:buAutoNum type="arabicPeriod"/>
              <a:defRPr/>
            </a:pPr>
            <a:r>
              <a:rPr lang="en-US" dirty="0"/>
              <a:t>Show the </a:t>
            </a:r>
            <a:r>
              <a:rPr lang="en-US" dirty="0" err="1"/>
              <a:t>VMRole</a:t>
            </a:r>
            <a:r>
              <a:rPr lang="en-US" dirty="0"/>
              <a:t> Instances spin up and get load balanced. </a:t>
            </a:r>
          </a:p>
          <a:p>
            <a:pPr marL="671878" lvl="1" indent="-223959" defTabSz="895732">
              <a:buFontTx/>
              <a:buAutoNum type="arabicPeriod"/>
              <a:defRPr/>
            </a:pPr>
            <a:r>
              <a:rPr lang="en-US" dirty="0" err="1"/>
              <a:t>VMRole</a:t>
            </a:r>
            <a:r>
              <a:rPr lang="en-US" dirty="0"/>
              <a:t> is a basically a Role template that you provide. Once you upload your VHD, the VHD is NOT what runs, it is Azure instances created off of your “template”</a:t>
            </a:r>
          </a:p>
          <a:p>
            <a:pPr marL="671878" lvl="1" indent="-223959" defTabSz="895732">
              <a:buFontTx/>
              <a:buAutoNum type="arabicPeriod"/>
              <a:defRPr/>
            </a:pPr>
            <a:r>
              <a:rPr lang="en-US" dirty="0"/>
              <a:t>The applications running in your </a:t>
            </a:r>
            <a:r>
              <a:rPr lang="en-US" dirty="0" err="1"/>
              <a:t>VMRole</a:t>
            </a:r>
            <a:r>
              <a:rPr lang="en-US" dirty="0"/>
              <a:t> instances must still adhere to the Azure programming model, i.e., stateless and run well behind a load balancer.</a:t>
            </a:r>
          </a:p>
          <a:p>
            <a:pPr marL="223959" indent="-223959" defTabSz="895732">
              <a:buFontTx/>
              <a:buAutoNum type="arabicPeriod"/>
              <a:defRPr/>
            </a:pPr>
            <a:r>
              <a:rPr lang="en-US" dirty="0"/>
              <a:t>Show Storage and connections to Storage. Since they are load balanced they need to be stateless and use Azure Storage. Existing on-premise apps don’t know about Azure storage so they have to be modified.</a:t>
            </a:r>
          </a:p>
          <a:p>
            <a:pPr marL="223959" indent="-223959" defTabSz="895732">
              <a:buFontTx/>
              <a:buAutoNum type="arabicPeriod"/>
              <a:defRPr/>
            </a:pPr>
            <a:r>
              <a:rPr lang="en-US" dirty="0"/>
              <a:t>Not Shown but I would love to show: the Fabric Controller is monitoring  your instances</a:t>
            </a:r>
          </a:p>
          <a:p>
            <a:pPr marL="671878" lvl="1" indent="-223959" defTabSz="895732">
              <a:buFontTx/>
              <a:buAutoNum type="arabicPeriod"/>
              <a:defRPr/>
            </a:pPr>
            <a:r>
              <a:rPr lang="en-US" dirty="0"/>
              <a:t>If you need an additional instance it is spun up automatically</a:t>
            </a:r>
          </a:p>
          <a:p>
            <a:pPr marL="671878" lvl="1" indent="-223959" defTabSz="895732">
              <a:buFontTx/>
              <a:buAutoNum type="arabicPeriod"/>
              <a:defRPr/>
            </a:pPr>
            <a:r>
              <a:rPr lang="en-US" dirty="0"/>
              <a:t>If an instance fails a new one is started automatically</a:t>
            </a:r>
          </a:p>
          <a:p>
            <a:pPr marL="671878" lvl="1" indent="-223959" defTabSz="895732">
              <a:buFontTx/>
              <a:buAutoNum type="arabicPeriod"/>
              <a:defRPr/>
            </a:pPr>
            <a:r>
              <a:rPr lang="en-US" dirty="0"/>
              <a:t>If we patch the Azure OS we update your instances in stages so your app keeps running</a:t>
            </a:r>
          </a:p>
          <a:p>
            <a:pPr marL="671878" lvl="1" indent="-223959" defTabSz="895732">
              <a:buFontTx/>
              <a:buAutoNum type="arabicPeriod"/>
              <a:defRPr/>
            </a:pPr>
            <a:r>
              <a:rPr lang="en-US" dirty="0"/>
              <a:t>If we have to patch the OS running on the physical hardware we move your instances to alternative hardware unnoticed by you, your app keeps running</a:t>
            </a:r>
          </a:p>
        </p:txBody>
      </p:sp>
      <p:sp>
        <p:nvSpPr>
          <p:cNvPr id="417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5819BF-CE3B-4CD9-A1B3-DB0C9C08DEDC}" type="slidenum">
              <a:rPr lang="en-US">
                <a:solidFill>
                  <a:srgbClr val="000000"/>
                </a:solidFill>
                <a:cs typeface="Arial" charset="0"/>
              </a:rPr>
              <a:pPr fontAlgn="base">
                <a:spcBef>
                  <a:spcPct val="0"/>
                </a:spcBef>
                <a:spcAft>
                  <a:spcPct val="0"/>
                </a:spcAft>
              </a:pPr>
              <a:t>8</a:t>
            </a:fld>
            <a:endParaRPr lang="en-US">
              <a:solidFill>
                <a:srgbClr val="000000"/>
              </a:solidFill>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Colleen to add speaker notes</a:t>
            </a:r>
            <a:r>
              <a:rPr lang="en-US" baseline="0" dirty="0"/>
              <a:t> to this</a:t>
            </a:r>
          </a:p>
          <a:p>
            <a:r>
              <a:rPr lang="en-US" baseline="0" dirty="0"/>
              <a:t>Add three boxes to this—one about general roles</a:t>
            </a:r>
            <a:endParaRPr lang="en-US" dirty="0"/>
          </a:p>
        </p:txBody>
      </p:sp>
      <p:sp>
        <p:nvSpPr>
          <p:cNvPr id="4" name="Slide Number Placeholder 3"/>
          <p:cNvSpPr>
            <a:spLocks noGrp="1"/>
          </p:cNvSpPr>
          <p:nvPr>
            <p:ph type="sldNum" sz="quarter" idx="10"/>
          </p:nvPr>
        </p:nvSpPr>
        <p:spPr/>
        <p:txBody>
          <a:bodyPr/>
          <a:lstStyle/>
          <a:p>
            <a:fld id="{805CAB2E-B3AF-4E0A-8642-4B89CD52DE20}"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842">
              <a:defRPr/>
            </a:pPr>
            <a:br>
              <a:rPr lang="en-US" dirty="0"/>
            </a:br>
            <a:r>
              <a:rPr lang="en-US" sz="1400" b="1" cap="all" dirty="0">
                <a:solidFill>
                  <a:srgbClr val="3B3B3B"/>
                </a:solidFill>
                <a:latin typeface="Segoe UI"/>
                <a:cs typeface="Segoe UI"/>
              </a:rPr>
              <a:t>Blobs: </a:t>
            </a:r>
            <a:r>
              <a:rPr lang="en-US" dirty="0">
                <a:solidFill>
                  <a:srgbClr val="3B3B3B"/>
                </a:solidFill>
                <a:latin typeface="Segoe UI"/>
                <a:cs typeface="Segoe UI"/>
              </a:rPr>
              <a:t>large, unstructured data (audio, video, etc)</a:t>
            </a:r>
          </a:p>
          <a:p>
            <a:pPr defTabSz="864842">
              <a:defRPr/>
            </a:pPr>
            <a:r>
              <a:rPr lang="en-US" sz="1400" b="1" cap="all" dirty="0">
                <a:solidFill>
                  <a:srgbClr val="3B3B3B"/>
                </a:solidFill>
                <a:latin typeface="Segoe UI"/>
                <a:cs typeface="Segoe UI"/>
              </a:rPr>
              <a:t>Tables: </a:t>
            </a:r>
            <a:r>
              <a:rPr lang="en-US" dirty="0">
                <a:solidFill>
                  <a:srgbClr val="3B3B3B"/>
                </a:solidFill>
                <a:latin typeface="Segoe UI"/>
                <a:cs typeface="Segoe UI"/>
              </a:rPr>
              <a:t>massive amounts of simply structured data, accessed using ADO.NET</a:t>
            </a:r>
          </a:p>
          <a:p>
            <a:pPr defTabSz="864842">
              <a:defRPr/>
            </a:pPr>
            <a:r>
              <a:rPr lang="en-US" sz="1400" b="1" cap="all" dirty="0">
                <a:solidFill>
                  <a:srgbClr val="3B3B3B"/>
                </a:solidFill>
                <a:latin typeface="Segoe UI"/>
                <a:cs typeface="Segoe UI"/>
              </a:rPr>
              <a:t>Queues: </a:t>
            </a:r>
            <a:r>
              <a:rPr lang="en-US" dirty="0">
                <a:solidFill>
                  <a:srgbClr val="3B3B3B"/>
                </a:solidFill>
                <a:latin typeface="Segoe UI"/>
                <a:cs typeface="Segoe UI"/>
              </a:rPr>
              <a:t>serially accessed messages or requests, allowing web-roles and worker-roles to interact</a:t>
            </a:r>
          </a:p>
          <a:p>
            <a:pPr defTabSz="864842">
              <a:defRPr/>
            </a:pPr>
            <a:r>
              <a:rPr lang="en-US" sz="1400" b="1" cap="all" dirty="0">
                <a:solidFill>
                  <a:srgbClr val="3B3B3B"/>
                </a:solidFill>
                <a:latin typeface="Segoe UI"/>
                <a:cs typeface="Segoe UI"/>
              </a:rPr>
              <a:t>DRIVES: </a:t>
            </a:r>
            <a:r>
              <a:rPr lang="en-US" dirty="0">
                <a:solidFill>
                  <a:srgbClr val="3B3B3B"/>
                </a:solidFill>
              </a:rPr>
              <a:t>files organized in a directory structure. </a:t>
            </a:r>
            <a:endParaRPr lang="en-US" dirty="0">
              <a:solidFill>
                <a:srgbClr val="3B3B3B"/>
              </a:solidFill>
              <a:latin typeface="Segoe UI"/>
              <a:cs typeface="Segoe UI"/>
            </a:endParaRPr>
          </a:p>
          <a:p>
            <a:pPr defTabSz="864842">
              <a:defRPr/>
            </a:pPr>
            <a:endParaRPr lang="en-US" dirty="0">
              <a:solidFill>
                <a:srgbClr val="3B3B3B"/>
              </a:solidFill>
              <a:latin typeface="Segoe UI"/>
              <a:cs typeface="Segoe UI"/>
            </a:endParaRPr>
          </a:p>
          <a:p>
            <a:pPr defTabSz="864842">
              <a:defRPr/>
            </a:pPr>
            <a:endParaRPr lang="en-US" dirty="0">
              <a:solidFill>
                <a:srgbClr val="3B3B3B"/>
              </a:solidFill>
              <a:latin typeface="Segoe UI"/>
              <a:cs typeface="Segoe UI"/>
            </a:endParaRPr>
          </a:p>
          <a:p>
            <a:pPr defTabSz="864842">
              <a:defRPr/>
            </a:pPr>
            <a:endParaRPr lang="en-US" dirty="0">
              <a:solidFill>
                <a:srgbClr val="3B3B3B"/>
              </a:solidFill>
              <a:latin typeface="Segoe UI"/>
              <a:cs typeface="Segoe UI"/>
            </a:endParaRPr>
          </a:p>
          <a:p>
            <a:br>
              <a:rPr lang="en-US" dirty="0"/>
            </a:br>
            <a:endParaRPr lang="en-US" dirty="0"/>
          </a:p>
        </p:txBody>
      </p:sp>
      <p:sp>
        <p:nvSpPr>
          <p:cNvPr id="4" name="Slide Number Placeholder 3"/>
          <p:cNvSpPr>
            <a:spLocks noGrp="1"/>
          </p:cNvSpPr>
          <p:nvPr>
            <p:ph type="sldNum" sz="quarter" idx="10"/>
          </p:nvPr>
        </p:nvSpPr>
        <p:spPr/>
        <p:txBody>
          <a:bodyPr/>
          <a:lstStyle/>
          <a:p>
            <a:fld id="{805CAB2E-B3AF-4E0A-8642-4B89CD52DE20}"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3/26/21 11:16 AM</a:t>
            </a:fld>
            <a:endParaRPr lang="en-US"/>
          </a:p>
        </p:txBody>
      </p:sp>
      <p:sp>
        <p:nvSpPr>
          <p:cNvPr id="6" name="Footer Placeholder 5"/>
          <p:cNvSpPr>
            <a:spLocks noGrp="1"/>
          </p:cNvSpPr>
          <p:nvPr>
            <p:ph type="ftr" sz="quarter" idx="12"/>
          </p:nvPr>
        </p:nvSpPr>
        <p:spPr/>
        <p:txBody>
          <a:bodyPr/>
          <a:lstStyle/>
          <a:p>
            <a:r>
              <a:rPr lang="en-US" dirty="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B7F750C-0C59-4CD4-8C25-7EAFE96E210D}" type="slidenum">
              <a:rPr lang="en-US" smtClean="0"/>
              <a:pPr>
                <a:defRPr/>
              </a:pPr>
              <a:t>14</a:t>
            </a:fld>
            <a:endParaRPr lang="en-US"/>
          </a:p>
        </p:txBody>
      </p:sp>
    </p:spTree>
    <p:extLst>
      <p:ext uri="{BB962C8B-B14F-4D97-AF65-F5344CB8AC3E}">
        <p14:creationId xmlns:p14="http://schemas.microsoft.com/office/powerpoint/2010/main" val="131239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7400" y="2286000"/>
            <a:ext cx="7772400" cy="612775"/>
          </a:xfrm>
          <a:prstGeom prst="rect">
            <a:avLst/>
          </a:prstGeom>
        </p:spPr>
        <p:txBody>
          <a:bodyPr/>
          <a:lstStyle>
            <a:lvl1pPr>
              <a:defRPr sz="4000">
                <a:latin typeface="Segoe Light"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81600" y="2974975"/>
            <a:ext cx="6400800" cy="609600"/>
          </a:xfrm>
          <a:prstGeom prst="rect">
            <a:avLst/>
          </a:prstGeom>
        </p:spPr>
        <p:txBody>
          <a:bodyPr>
            <a:normAutofit/>
          </a:bodyPr>
          <a:lstStyle>
            <a:lvl1pPr marL="0" indent="0" algn="l">
              <a:buNone/>
              <a:defRPr sz="2800">
                <a:solidFill>
                  <a:schemeClr val="accent2"/>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9410" y="4613151"/>
            <a:ext cx="861532" cy="14111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userDrawn="1"/>
        </p:nvSpPr>
        <p:spPr>
          <a:xfrm>
            <a:off x="960419" y="4647608"/>
            <a:ext cx="4518050" cy="674605"/>
          </a:xfrm>
          <a:prstGeom prst="rect">
            <a:avLst/>
          </a:prstGeom>
        </p:spPr>
        <p:txBody>
          <a:bodyPr vert="horz" lIns="91440" tIns="45720" rIns="91440" bIns="45720" rtlCol="0" anchor="t">
            <a:noAutofit/>
          </a:bodyPr>
          <a:lstStyle>
            <a:lvl1pPr>
              <a:defRPr sz="4000">
                <a:latin typeface="Segoe Ligh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a:ln>
                  <a:noFill/>
                </a:ln>
                <a:gradFill flip="none" rotWithShape="1">
                  <a:gsLst>
                    <a:gs pos="0">
                      <a:srgbClr val="B9CDE5"/>
                    </a:gs>
                    <a:gs pos="100000">
                      <a:prstClr val="white"/>
                    </a:gs>
                  </a:gsLst>
                  <a:lin ang="16200000" scaled="0"/>
                  <a:tileRect/>
                </a:gradFill>
                <a:effectLst/>
                <a:uLnTx/>
                <a:uFillTx/>
                <a:latin typeface="Segoe Light" pitchFamily="34" charset="0"/>
                <a:ea typeface="+mn-ea"/>
                <a:cs typeface="+mn-cs"/>
              </a:rPr>
              <a:t>HOSTING DAYS</a:t>
            </a:r>
          </a:p>
        </p:txBody>
      </p:sp>
      <p:pic>
        <p:nvPicPr>
          <p:cNvPr id="9" name="Picture 8" descr="Hosting Days People.png"/>
          <p:cNvPicPr>
            <a:picLocks noChangeAspect="1"/>
          </p:cNvPicPr>
          <p:nvPr userDrawn="1"/>
        </p:nvPicPr>
        <p:blipFill>
          <a:blip r:embed="rId4"/>
          <a:stretch>
            <a:fillRect/>
          </a:stretch>
        </p:blipFill>
        <p:spPr>
          <a:xfrm>
            <a:off x="4986867" y="4588899"/>
            <a:ext cx="4157133" cy="2269101"/>
          </a:xfrm>
          <a:prstGeom prst="rect">
            <a:avLst/>
          </a:prstGeom>
        </p:spPr>
      </p:pic>
      <p:sp>
        <p:nvSpPr>
          <p:cNvPr id="12" name="Date Placeholder 3"/>
          <p:cNvSpPr txBox="1">
            <a:spLocks/>
          </p:cNvSpPr>
          <p:nvPr userDrawn="1"/>
        </p:nvSpPr>
        <p:spPr>
          <a:xfrm>
            <a:off x="1000458" y="5360595"/>
            <a:ext cx="6217813" cy="365125"/>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5082B9"/>
                </a:solidFill>
                <a:latin typeface="Segoe Light" pitchFamily="34" charset="0"/>
              </a:rPr>
              <a:t>Transform your Hosting Business</a:t>
            </a:r>
          </a:p>
        </p:txBody>
      </p:sp>
    </p:spTree>
    <p:extLst>
      <p:ext uri="{BB962C8B-B14F-4D97-AF65-F5344CB8AC3E}">
        <p14:creationId xmlns:p14="http://schemas.microsoft.com/office/powerpoint/2010/main" val="17311464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8" name="Group 7"/>
          <p:cNvGrpSpPr/>
          <p:nvPr userDrawn="1"/>
        </p:nvGrpSpPr>
        <p:grpSpPr>
          <a:xfrm>
            <a:off x="6304427" y="6585778"/>
            <a:ext cx="917294" cy="272222"/>
            <a:chOff x="6196848" y="5752778"/>
            <a:chExt cx="917294" cy="272222"/>
          </a:xfrm>
        </p:grpSpPr>
        <p:pic>
          <p:nvPicPr>
            <p:cNvPr id="11" name="Picture 2" descr="\\advaiya\users\Victor.Melniciuc\Logos\mslogo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3" name="Picture 12" descr="Hosting Days Logo.png"/>
          <p:cNvPicPr>
            <a:picLocks noChangeAspect="1"/>
          </p:cNvPicPr>
          <p:nvPr userDrawn="1"/>
        </p:nvPicPr>
        <p:blipFill>
          <a:blip r:embed="rId3"/>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1043471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15" name="TextBox 14"/>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6" name="Group 5"/>
          <p:cNvGrpSpPr/>
          <p:nvPr userDrawn="1"/>
        </p:nvGrpSpPr>
        <p:grpSpPr>
          <a:xfrm>
            <a:off x="6304427" y="6585778"/>
            <a:ext cx="917294" cy="272222"/>
            <a:chOff x="6196848" y="5752778"/>
            <a:chExt cx="917294" cy="272222"/>
          </a:xfrm>
        </p:grpSpPr>
        <p:pic>
          <p:nvPicPr>
            <p:cNvPr id="8" name="Picture 2" descr="\\advaiya\users\Victor.Melniciuc\Logos\mslogo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userDrawn="1"/>
        </p:nvSpPr>
        <p:spPr>
          <a:xfrm>
            <a:off x="3838345" y="6545149"/>
            <a:ext cx="1502362" cy="230832"/>
          </a:xfrm>
          <a:prstGeom prst="rect">
            <a:avLst/>
          </a:prstGeom>
          <a:noFill/>
        </p:spPr>
        <p:txBody>
          <a:bodyPr wrap="square" rtlCol="0">
            <a:spAutoFit/>
          </a:bodyPr>
          <a:lstStyle/>
          <a:p>
            <a:pPr algn="ctr"/>
            <a:r>
              <a:rPr lang="en-US" sz="900" dirty="0">
                <a:solidFill>
                  <a:schemeClr val="accent3"/>
                </a:solidFill>
                <a:latin typeface="Segoe UI" pitchFamily="34" charset="0"/>
                <a:ea typeface="Segoe UI" pitchFamily="34" charset="0"/>
                <a:cs typeface="Segoe UI" pitchFamily="34" charset="0"/>
              </a:rPr>
              <a:t>Microsoft Confidential</a:t>
            </a:r>
          </a:p>
        </p:txBody>
      </p:sp>
      <p:pic>
        <p:nvPicPr>
          <p:cNvPr id="10" name="Picture 9" descr="Hosting Days Logo.png"/>
          <p:cNvPicPr>
            <a:picLocks noChangeAspect="1"/>
          </p:cNvPicPr>
          <p:nvPr userDrawn="1"/>
        </p:nvPicPr>
        <p:blipFill>
          <a:blip r:embed="rId3"/>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1400118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4" name="Picture 13" descr="Hosting Days People.png"/>
          <p:cNvPicPr>
            <a:picLocks noChangeAspect="1"/>
          </p:cNvPicPr>
          <p:nvPr userDrawn="1"/>
        </p:nvPicPr>
        <p:blipFill>
          <a:blip r:embed="rId2"/>
          <a:stretch>
            <a:fillRect/>
          </a:stretch>
        </p:blipFill>
        <p:spPr>
          <a:xfrm>
            <a:off x="4986867" y="4588899"/>
            <a:ext cx="4157133" cy="2269101"/>
          </a:xfrm>
          <a:prstGeom prst="rect">
            <a:avLst/>
          </a:prstGeom>
        </p:spPr>
      </p:pic>
      <p:sp>
        <p:nvSpPr>
          <p:cNvPr id="11" name="TextBox 10"/>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5" name="Group 4"/>
          <p:cNvGrpSpPr/>
          <p:nvPr userDrawn="1"/>
        </p:nvGrpSpPr>
        <p:grpSpPr>
          <a:xfrm>
            <a:off x="6304427" y="6585778"/>
            <a:ext cx="917294" cy="272222"/>
            <a:chOff x="6196848" y="5752778"/>
            <a:chExt cx="917294" cy="272222"/>
          </a:xfrm>
        </p:grpSpPr>
        <p:pic>
          <p:nvPicPr>
            <p:cNvPr id="8"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9" descr="Hosting Days Logo.png"/>
          <p:cNvPicPr>
            <a:picLocks noChangeAspect="1"/>
          </p:cNvPicPr>
          <p:nvPr userDrawn="1"/>
        </p:nvPicPr>
        <p:blipFill>
          <a:blip r:embed="rId4"/>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122514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Box 13"/>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8" name="Group 7"/>
          <p:cNvGrpSpPr/>
          <p:nvPr userDrawn="1"/>
        </p:nvGrpSpPr>
        <p:grpSpPr>
          <a:xfrm>
            <a:off x="6304427" y="6585778"/>
            <a:ext cx="917294" cy="272222"/>
            <a:chOff x="6196848" y="5752778"/>
            <a:chExt cx="917294" cy="272222"/>
          </a:xfrm>
        </p:grpSpPr>
        <p:pic>
          <p:nvPicPr>
            <p:cNvPr id="11" name="Picture 2" descr="\\advaiya\users\Victor.Melniciuc\Logos\mslogo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3" name="Picture 12" descr="Hosting Days Logo.png"/>
          <p:cNvPicPr>
            <a:picLocks noChangeAspect="1"/>
          </p:cNvPicPr>
          <p:nvPr userDrawn="1"/>
        </p:nvPicPr>
        <p:blipFill>
          <a:blip r:embed="rId3"/>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2851348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userDrawn="1"/>
        </p:nvGrpSpPr>
        <p:grpSpPr>
          <a:xfrm>
            <a:off x="1939149" y="2744046"/>
            <a:ext cx="5169548" cy="954302"/>
            <a:chOff x="2579275" y="2943537"/>
            <a:chExt cx="4518050" cy="768332"/>
          </a:xfrm>
        </p:grpSpPr>
        <p:pic>
          <p:nvPicPr>
            <p:cNvPr id="4"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99799" y="2943537"/>
              <a:ext cx="861532" cy="1411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userDrawn="1"/>
          </p:nvSpPr>
          <p:spPr>
            <a:xfrm>
              <a:off x="2579275" y="3037264"/>
              <a:ext cx="4518050" cy="674605"/>
            </a:xfrm>
            <a:prstGeom prst="rect">
              <a:avLst/>
            </a:prstGeom>
          </p:spPr>
          <p:txBody>
            <a:bodyPr vert="horz" lIns="91440" tIns="45720" rIns="91440" bIns="45720" rtlCol="0" anchor="t">
              <a:noAutofit/>
            </a:bodyPr>
            <a:lstStyle>
              <a:lvl1pPr>
                <a:defRPr sz="4000">
                  <a:latin typeface="Segoe Ligh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gradFill flip="none" rotWithShape="1">
                    <a:gsLst>
                      <a:gs pos="0">
                        <a:srgbClr val="B9CDE5"/>
                      </a:gs>
                      <a:gs pos="100000">
                        <a:prstClr val="white"/>
                      </a:gs>
                    </a:gsLst>
                    <a:lin ang="16200000" scaled="0"/>
                    <a:tileRect/>
                  </a:gradFill>
                  <a:effectLst/>
                  <a:uLnTx/>
                  <a:uFillTx/>
                  <a:latin typeface="Segoe Light" pitchFamily="34" charset="0"/>
                  <a:ea typeface="+mn-ea"/>
                  <a:cs typeface="+mn-cs"/>
                </a:rPr>
                <a:t>HOSTING DAYS</a:t>
              </a:r>
            </a:p>
          </p:txBody>
        </p:sp>
      </p:grpSp>
      <p:pic>
        <p:nvPicPr>
          <p:cNvPr id="7" name="Picture 6" descr="Hosting Days People.png"/>
          <p:cNvPicPr>
            <a:picLocks noChangeAspect="1"/>
          </p:cNvPicPr>
          <p:nvPr userDrawn="1"/>
        </p:nvPicPr>
        <p:blipFill>
          <a:blip r:embed="rId4"/>
          <a:stretch>
            <a:fillRect/>
          </a:stretch>
        </p:blipFill>
        <p:spPr>
          <a:xfrm>
            <a:off x="3860800" y="3974255"/>
            <a:ext cx="5283200" cy="2883746"/>
          </a:xfrm>
          <a:prstGeom prst="rect">
            <a:avLst/>
          </a:prstGeom>
        </p:spPr>
      </p:pic>
      <p:sp>
        <p:nvSpPr>
          <p:cNvPr id="12" name="Text Box 6"/>
          <p:cNvSpPr txBox="1">
            <a:spLocks noChangeArrowheads="1"/>
          </p:cNvSpPr>
          <p:nvPr userDrawn="1"/>
        </p:nvSpPr>
        <p:spPr bwMode="auto">
          <a:xfrm>
            <a:off x="304800" y="5863077"/>
            <a:ext cx="8532813" cy="523220"/>
          </a:xfrm>
          <a:prstGeom prst="rect">
            <a:avLst/>
          </a:prstGeom>
          <a:noFill/>
          <a:ln w="12700">
            <a:noFill/>
            <a:miter lim="800000"/>
            <a:headEnd type="none" w="sm" len="sm"/>
            <a:tailEnd type="none" w="sm" len="sm"/>
          </a:ln>
          <a:effectLst/>
        </p:spPr>
        <p:txBody>
          <a:bodyPr>
            <a:spAutoFit/>
          </a:bodyPr>
          <a:lstStyle/>
          <a:p>
            <a:pPr algn="ctr" eaLnBrk="0" hangingPunct="0"/>
            <a:r>
              <a:rPr lang="en-US" sz="700" b="0" dirty="0">
                <a:solidFill>
                  <a:schemeClr val="accent3"/>
                </a:solidFill>
                <a:latin typeface="Segoe Semibold" pitchFamily="34" charset="0"/>
                <a:cs typeface="Arial" charset="0"/>
              </a:rPr>
              <a:t>© 2011 Microsoft Corporation. All rights reserved. Microsoft, Windows, Windows Vista and other product names are or may be registered trademarks and/or trademarks in the U.S. and/or other countries.</a:t>
            </a:r>
          </a:p>
          <a:p>
            <a:pPr algn="ctr" eaLnBrk="0" hangingPunct="0"/>
            <a:r>
              <a:rPr lang="en-US" sz="700" b="0" dirty="0">
                <a:solidFill>
                  <a:schemeClr val="accent3"/>
                </a:solidFill>
                <a:latin typeface="Segoe Semibold"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Date Placeholder 3"/>
          <p:cNvSpPr txBox="1">
            <a:spLocks/>
          </p:cNvSpPr>
          <p:nvPr userDrawn="1"/>
        </p:nvSpPr>
        <p:spPr>
          <a:xfrm>
            <a:off x="2007992" y="3768875"/>
            <a:ext cx="6217813" cy="365125"/>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5082B9"/>
                </a:solidFill>
                <a:latin typeface="Segoe Light" pitchFamily="34" charset="0"/>
              </a:rPr>
              <a:t>Transform your Hosting Business</a:t>
            </a:r>
          </a:p>
        </p:txBody>
      </p:sp>
    </p:spTree>
    <p:extLst>
      <p:ext uri="{BB962C8B-B14F-4D97-AF65-F5344CB8AC3E}">
        <p14:creationId xmlns:p14="http://schemas.microsoft.com/office/powerpoint/2010/main" val="1846914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5"/>
          <p:cNvGrpSpPr/>
          <p:nvPr userDrawn="1"/>
        </p:nvGrpSpPr>
        <p:grpSpPr>
          <a:xfrm>
            <a:off x="1939149" y="2744046"/>
            <a:ext cx="5169548" cy="954302"/>
            <a:chOff x="2579275" y="2943537"/>
            <a:chExt cx="4518050" cy="768332"/>
          </a:xfrm>
        </p:grpSpPr>
        <p:pic>
          <p:nvPicPr>
            <p:cNvPr id="4"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99799" y="2943537"/>
              <a:ext cx="861532" cy="1411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userDrawn="1"/>
          </p:nvSpPr>
          <p:spPr>
            <a:xfrm>
              <a:off x="2579275" y="3037264"/>
              <a:ext cx="4518050" cy="674605"/>
            </a:xfrm>
            <a:prstGeom prst="rect">
              <a:avLst/>
            </a:prstGeom>
          </p:spPr>
          <p:txBody>
            <a:bodyPr vert="horz" lIns="91440" tIns="45720" rIns="91440" bIns="45720" rtlCol="0" anchor="t">
              <a:noAutofit/>
            </a:bodyPr>
            <a:lstStyle>
              <a:lvl1pPr>
                <a:defRPr sz="4000">
                  <a:latin typeface="Segoe Ligh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gradFill flip="none" rotWithShape="1">
                    <a:gsLst>
                      <a:gs pos="0">
                        <a:srgbClr val="B9CDE5"/>
                      </a:gs>
                      <a:gs pos="100000">
                        <a:prstClr val="white"/>
                      </a:gs>
                    </a:gsLst>
                    <a:lin ang="16200000" scaled="0"/>
                    <a:tileRect/>
                  </a:gradFill>
                  <a:effectLst/>
                  <a:uLnTx/>
                  <a:uFillTx/>
                  <a:latin typeface="Segoe Light" pitchFamily="34" charset="0"/>
                  <a:ea typeface="+mn-ea"/>
                  <a:cs typeface="+mn-cs"/>
                </a:rPr>
                <a:t>HOSTING DAYS</a:t>
              </a:r>
            </a:p>
          </p:txBody>
        </p:sp>
      </p:grpSp>
      <p:pic>
        <p:nvPicPr>
          <p:cNvPr id="7" name="Picture 6" descr="Hosting Days People.png"/>
          <p:cNvPicPr>
            <a:picLocks noChangeAspect="1"/>
          </p:cNvPicPr>
          <p:nvPr userDrawn="1"/>
        </p:nvPicPr>
        <p:blipFill>
          <a:blip r:embed="rId4"/>
          <a:stretch>
            <a:fillRect/>
          </a:stretch>
        </p:blipFill>
        <p:spPr>
          <a:xfrm>
            <a:off x="3860800" y="3974255"/>
            <a:ext cx="5283200" cy="2883746"/>
          </a:xfrm>
          <a:prstGeom prst="rect">
            <a:avLst/>
          </a:prstGeom>
        </p:spPr>
      </p:pic>
      <p:sp>
        <p:nvSpPr>
          <p:cNvPr id="12" name="Text Box 6"/>
          <p:cNvSpPr txBox="1">
            <a:spLocks noChangeArrowheads="1"/>
          </p:cNvSpPr>
          <p:nvPr userDrawn="1"/>
        </p:nvSpPr>
        <p:spPr bwMode="auto">
          <a:xfrm>
            <a:off x="304800" y="5863077"/>
            <a:ext cx="8532813" cy="523220"/>
          </a:xfrm>
          <a:prstGeom prst="rect">
            <a:avLst/>
          </a:prstGeom>
          <a:noFill/>
          <a:ln w="12700">
            <a:noFill/>
            <a:miter lim="800000"/>
            <a:headEnd type="none" w="sm" len="sm"/>
            <a:tailEnd type="none" w="sm" len="sm"/>
          </a:ln>
          <a:effectLst/>
        </p:spPr>
        <p:txBody>
          <a:bodyPr>
            <a:spAutoFit/>
          </a:bodyPr>
          <a:lstStyle/>
          <a:p>
            <a:pPr algn="ctr" eaLnBrk="0" hangingPunct="0"/>
            <a:r>
              <a:rPr lang="en-US" sz="700" b="0" dirty="0">
                <a:solidFill>
                  <a:schemeClr val="accent3"/>
                </a:solidFill>
                <a:latin typeface="Segoe Semibold" pitchFamily="34" charset="0"/>
                <a:cs typeface="Arial" charset="0"/>
              </a:rPr>
              <a:t>© 2011 Microsoft Corporation. All rights reserved. Microsoft, Windows, Windows Vista and other product names are or may be registered trademarks and/or trademarks in the U.S. and/or other countries.</a:t>
            </a:r>
          </a:p>
          <a:p>
            <a:pPr algn="ctr" eaLnBrk="0" hangingPunct="0"/>
            <a:r>
              <a:rPr lang="en-US" sz="700" b="0" dirty="0">
                <a:solidFill>
                  <a:schemeClr val="accent3"/>
                </a:solidFill>
                <a:latin typeface="Segoe Semibold"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Date Placeholder 3"/>
          <p:cNvSpPr txBox="1">
            <a:spLocks/>
          </p:cNvSpPr>
          <p:nvPr userDrawn="1"/>
        </p:nvSpPr>
        <p:spPr>
          <a:xfrm>
            <a:off x="2007992" y="3768875"/>
            <a:ext cx="6217813" cy="365125"/>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5082B9"/>
                </a:solidFill>
                <a:latin typeface="Segoe Light" pitchFamily="34" charset="0"/>
              </a:rPr>
              <a:t>Transform your Hosting Business</a:t>
            </a:r>
          </a:p>
        </p:txBody>
      </p:sp>
      <p:grpSp>
        <p:nvGrpSpPr>
          <p:cNvPr id="9" name="Group 8"/>
          <p:cNvGrpSpPr/>
          <p:nvPr userDrawn="1"/>
        </p:nvGrpSpPr>
        <p:grpSpPr>
          <a:xfrm>
            <a:off x="1974124" y="1127278"/>
            <a:ext cx="2123741" cy="811589"/>
            <a:chOff x="991992" y="771678"/>
            <a:chExt cx="2123741" cy="811589"/>
          </a:xfrm>
        </p:grpSpPr>
        <p:sp>
          <p:nvSpPr>
            <p:cNvPr id="10" name="Date Placeholder 3"/>
            <p:cNvSpPr txBox="1">
              <a:spLocks/>
            </p:cNvSpPr>
            <p:nvPr userDrawn="1"/>
          </p:nvSpPr>
          <p:spPr>
            <a:xfrm>
              <a:off x="1034326" y="771678"/>
              <a:ext cx="1861274" cy="362856"/>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50" dirty="0">
                  <a:solidFill>
                    <a:schemeClr val="accent2"/>
                  </a:solidFill>
                  <a:latin typeface="Segoe Light" pitchFamily="34" charset="0"/>
                </a:rPr>
                <a:t>Rise Above The</a:t>
              </a:r>
            </a:p>
          </p:txBody>
        </p:sp>
        <p:sp>
          <p:nvSpPr>
            <p:cNvPr id="11" name="Date Placeholder 3"/>
            <p:cNvSpPr txBox="1">
              <a:spLocks/>
            </p:cNvSpPr>
            <p:nvPr userDrawn="1"/>
          </p:nvSpPr>
          <p:spPr>
            <a:xfrm>
              <a:off x="991992" y="1000279"/>
              <a:ext cx="2123741" cy="58298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chemeClr val="accent2"/>
                  </a:solidFill>
                  <a:latin typeface="Segoe Light" pitchFamily="34" charset="0"/>
                </a:rPr>
                <a:t>CLOUD</a:t>
              </a:r>
            </a:p>
          </p:txBody>
        </p:sp>
      </p:grpSp>
    </p:spTree>
    <p:extLst>
      <p:ext uri="{BB962C8B-B14F-4D97-AF65-F5344CB8AC3E}">
        <p14:creationId xmlns:p14="http://schemas.microsoft.com/office/powerpoint/2010/main" val="952941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98598"/>
          </a:xfrm>
          <a:prstGeom prst="rect">
            <a:avLst/>
          </a:prstGeom>
        </p:spPr>
        <p:txBody>
          <a:bodyPr vert="horz"/>
          <a:lstStyle>
            <a:lvl1pPr algn="l">
              <a:defRPr sz="3600" b="0">
                <a:solidFill>
                  <a:srgbClr val="FE5815"/>
                </a:solidFill>
                <a:latin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11732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7400" y="2286000"/>
            <a:ext cx="7772400" cy="612775"/>
          </a:xfrm>
          <a:prstGeom prst="rect">
            <a:avLst/>
          </a:prstGeom>
        </p:spPr>
        <p:txBody>
          <a:bodyPr/>
          <a:lstStyle>
            <a:lvl1pPr>
              <a:defRPr sz="4000">
                <a:latin typeface="Segoe Light"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81600" y="2974975"/>
            <a:ext cx="6400800" cy="609600"/>
          </a:xfrm>
          <a:prstGeom prst="rect">
            <a:avLst/>
          </a:prstGeom>
        </p:spPr>
        <p:txBody>
          <a:bodyPr>
            <a:normAutofit/>
          </a:bodyPr>
          <a:lstStyle>
            <a:lvl1pPr marL="0" indent="0" algn="l">
              <a:buNone/>
              <a:defRPr sz="2800">
                <a:solidFill>
                  <a:schemeClr val="accent2"/>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descr="Hosting Days People.png"/>
          <p:cNvPicPr>
            <a:picLocks noChangeAspect="1"/>
          </p:cNvPicPr>
          <p:nvPr userDrawn="1"/>
        </p:nvPicPr>
        <p:blipFill>
          <a:blip r:embed="rId3"/>
          <a:stretch>
            <a:fillRect/>
          </a:stretch>
        </p:blipFill>
        <p:spPr>
          <a:xfrm>
            <a:off x="4986867" y="4588899"/>
            <a:ext cx="4157133" cy="2269101"/>
          </a:xfrm>
          <a:prstGeom prst="rect">
            <a:avLst/>
          </a:prstGeom>
        </p:spPr>
      </p:pic>
      <p:grpSp>
        <p:nvGrpSpPr>
          <p:cNvPr id="10" name="Group 9"/>
          <p:cNvGrpSpPr/>
          <p:nvPr userDrawn="1"/>
        </p:nvGrpSpPr>
        <p:grpSpPr>
          <a:xfrm>
            <a:off x="932727" y="348344"/>
            <a:ext cx="2123741" cy="811589"/>
            <a:chOff x="991992" y="771678"/>
            <a:chExt cx="2123741" cy="811589"/>
          </a:xfrm>
        </p:grpSpPr>
        <p:sp>
          <p:nvSpPr>
            <p:cNvPr id="11" name="Date Placeholder 3"/>
            <p:cNvSpPr txBox="1">
              <a:spLocks/>
            </p:cNvSpPr>
            <p:nvPr userDrawn="1"/>
          </p:nvSpPr>
          <p:spPr>
            <a:xfrm>
              <a:off x="1034326" y="771678"/>
              <a:ext cx="1861274" cy="362856"/>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50" dirty="0">
                  <a:solidFill>
                    <a:schemeClr val="accent2"/>
                  </a:solidFill>
                  <a:latin typeface="Segoe Light" pitchFamily="34" charset="0"/>
                </a:rPr>
                <a:t>Rise Above The</a:t>
              </a:r>
            </a:p>
          </p:txBody>
        </p:sp>
        <p:sp>
          <p:nvSpPr>
            <p:cNvPr id="13" name="Date Placeholder 3"/>
            <p:cNvSpPr txBox="1">
              <a:spLocks/>
            </p:cNvSpPr>
            <p:nvPr userDrawn="1"/>
          </p:nvSpPr>
          <p:spPr>
            <a:xfrm>
              <a:off x="991992" y="1000279"/>
              <a:ext cx="2123741" cy="582988"/>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chemeClr val="accent2"/>
                  </a:solidFill>
                  <a:latin typeface="Segoe Light" pitchFamily="34" charset="0"/>
                </a:rPr>
                <a:t>CLOUD</a:t>
              </a:r>
            </a:p>
          </p:txBody>
        </p:sp>
      </p:grpSp>
      <p:pic>
        <p:nvPicPr>
          <p:cNvPr id="14" name="Picture 2" descr="\\advaiya\users\Victor.Melniciuc\Logos\mslogo_whit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9410" y="4613151"/>
            <a:ext cx="861532" cy="1411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userDrawn="1"/>
        </p:nvSpPr>
        <p:spPr>
          <a:xfrm>
            <a:off x="960419" y="4647608"/>
            <a:ext cx="4518050" cy="674605"/>
          </a:xfrm>
          <a:prstGeom prst="rect">
            <a:avLst/>
          </a:prstGeom>
        </p:spPr>
        <p:txBody>
          <a:bodyPr vert="horz" lIns="91440" tIns="45720" rIns="91440" bIns="45720" rtlCol="0" anchor="t">
            <a:noAutofit/>
          </a:bodyPr>
          <a:lstStyle>
            <a:lvl1pPr>
              <a:defRPr sz="4000">
                <a:latin typeface="Segoe Ligh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a:ln>
                  <a:noFill/>
                </a:ln>
                <a:gradFill flip="none" rotWithShape="1">
                  <a:gsLst>
                    <a:gs pos="0">
                      <a:srgbClr val="B9CDE5"/>
                    </a:gs>
                    <a:gs pos="100000">
                      <a:prstClr val="white"/>
                    </a:gs>
                  </a:gsLst>
                  <a:lin ang="16200000" scaled="0"/>
                  <a:tileRect/>
                </a:gradFill>
                <a:effectLst/>
                <a:uLnTx/>
                <a:uFillTx/>
                <a:latin typeface="Segoe Light" pitchFamily="34" charset="0"/>
                <a:ea typeface="+mn-ea"/>
                <a:cs typeface="+mn-cs"/>
              </a:rPr>
              <a:t>HOSTING DAYS</a:t>
            </a:r>
          </a:p>
        </p:txBody>
      </p:sp>
      <p:sp>
        <p:nvSpPr>
          <p:cNvPr id="16" name="Date Placeholder 3"/>
          <p:cNvSpPr txBox="1">
            <a:spLocks/>
          </p:cNvSpPr>
          <p:nvPr userDrawn="1"/>
        </p:nvSpPr>
        <p:spPr>
          <a:xfrm>
            <a:off x="1000458" y="5360595"/>
            <a:ext cx="6217813" cy="365125"/>
          </a:xfrm>
          <a:prstGeom prst="rect">
            <a:avLst/>
          </a:prstGeom>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5082B9"/>
                </a:solidFill>
                <a:latin typeface="Segoe Light" pitchFamily="34" charset="0"/>
              </a:rPr>
              <a:t>Transform your Hosting Business</a:t>
            </a:r>
          </a:p>
        </p:txBody>
      </p:sp>
    </p:spTree>
    <p:extLst>
      <p:ext uri="{BB962C8B-B14F-4D97-AF65-F5344CB8AC3E}">
        <p14:creationId xmlns:p14="http://schemas.microsoft.com/office/powerpoint/2010/main" val="3795722710"/>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7" name="Group 6"/>
          <p:cNvGrpSpPr/>
          <p:nvPr userDrawn="1"/>
        </p:nvGrpSpPr>
        <p:grpSpPr>
          <a:xfrm>
            <a:off x="6304427" y="6585778"/>
            <a:ext cx="917294" cy="272222"/>
            <a:chOff x="6196848" y="5752778"/>
            <a:chExt cx="917294" cy="272222"/>
          </a:xfrm>
        </p:grpSpPr>
        <p:pic>
          <p:nvPicPr>
            <p:cNvPr id="9" name="Picture 2" descr="\\advaiya\users\Victor.Melniciuc\Logos\mslogo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descr="Hosting Days Logo.png"/>
          <p:cNvPicPr>
            <a:picLocks noChangeAspect="1"/>
          </p:cNvPicPr>
          <p:nvPr userDrawn="1"/>
        </p:nvPicPr>
        <p:blipFill>
          <a:blip r:embed="rId3"/>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3817018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tx1">
                    <a:lumMod val="75000"/>
                    <a:lumOff val="25000"/>
                  </a:schemeClr>
                </a:solidFill>
                <a:latin typeface="Segoe" pitchFamily="34" charset="0"/>
                <a:ea typeface="Verdana" pitchFamily="34" charset="0"/>
                <a:cs typeface="Verdana" pitchFamily="34" charset="0"/>
              </a:rPr>
              <a:pPr algn="l"/>
              <a:t>‹N°›</a:t>
            </a:fld>
            <a:endParaRPr lang="en-US" sz="1200" dirty="0">
              <a:solidFill>
                <a:schemeClr val="tx1">
                  <a:lumMod val="75000"/>
                  <a:lumOff val="25000"/>
                </a:schemeClr>
              </a:solidFill>
              <a:latin typeface="Segoe" pitchFamily="34" charset="0"/>
              <a:ea typeface="Verdana" pitchFamily="34" charset="0"/>
              <a:cs typeface="Verdana" pitchFamily="34" charset="0"/>
            </a:endParaRPr>
          </a:p>
        </p:txBody>
      </p:sp>
      <p:grpSp>
        <p:nvGrpSpPr>
          <p:cNvPr id="13" name="Group 12"/>
          <p:cNvGrpSpPr/>
          <p:nvPr userDrawn="1"/>
        </p:nvGrpSpPr>
        <p:grpSpPr>
          <a:xfrm>
            <a:off x="6304575" y="6583827"/>
            <a:ext cx="916819" cy="272222"/>
            <a:chOff x="6197323" y="5752778"/>
            <a:chExt cx="916819" cy="272222"/>
          </a:xfrm>
        </p:grpSpPr>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197323" y="5752778"/>
              <a:ext cx="75095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userDrawn="1"/>
          </p:nvCxnSpPr>
          <p:spPr>
            <a:xfrm>
              <a:off x="7114142" y="5752778"/>
              <a:ext cx="0" cy="272222"/>
            </a:xfrm>
            <a:prstGeom prst="line">
              <a:avLst/>
            </a:prstGeom>
            <a:ln w="6350">
              <a:solidFill>
                <a:srgbClr val="292929">
                  <a:alpha val="35000"/>
                </a:srgbClr>
              </a:solidFill>
            </a:ln>
          </p:spPr>
          <p:style>
            <a:lnRef idx="1">
              <a:schemeClr val="accent1"/>
            </a:lnRef>
            <a:fillRef idx="0">
              <a:schemeClr val="accent1"/>
            </a:fillRef>
            <a:effectRef idx="0">
              <a:schemeClr val="accent1"/>
            </a:effectRef>
            <a:fontRef idx="minor">
              <a:schemeClr val="tx1"/>
            </a:fontRef>
          </p:style>
        </p:cxnSp>
      </p:grpSp>
      <p:pic>
        <p:nvPicPr>
          <p:cNvPr id="11" name="Picture 10" descr="Hosting Days Logo Gray.png"/>
          <p:cNvPicPr>
            <a:picLocks noChangeAspect="1"/>
          </p:cNvPicPr>
          <p:nvPr userDrawn="1"/>
        </p:nvPicPr>
        <p:blipFill>
          <a:blip r:embed="rId4"/>
          <a:stretch>
            <a:fillRect/>
          </a:stretch>
        </p:blipFill>
        <p:spPr>
          <a:xfrm>
            <a:off x="7387264" y="6561802"/>
            <a:ext cx="1504270" cy="201031"/>
          </a:xfrm>
          <a:prstGeom prst="rect">
            <a:avLst/>
          </a:prstGeom>
        </p:spPr>
      </p:pic>
    </p:spTree>
    <p:extLst>
      <p:ext uri="{BB962C8B-B14F-4D97-AF65-F5344CB8AC3E}">
        <p14:creationId xmlns:p14="http://schemas.microsoft.com/office/powerpoint/2010/main" val="23580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lang="en-US" sz="4000" kern="1200" dirty="0">
                <a:gradFill>
                  <a:gsLst>
                    <a:gs pos="0">
                      <a:schemeClr val="tx1">
                        <a:lumMod val="85000"/>
                        <a:lumOff val="15000"/>
                      </a:schemeClr>
                    </a:gs>
                    <a:gs pos="100000">
                      <a:schemeClr val="tx1">
                        <a:lumMod val="50000"/>
                        <a:lumOff val="50000"/>
                      </a:schemeClr>
                    </a:gs>
                  </a:gsLst>
                  <a:lin ang="16200000" scaled="0"/>
                </a:gradFill>
                <a:latin typeface="Segoe Light" pitchFamily="34" charset="0"/>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446476" y="6502712"/>
            <a:ext cx="462609" cy="276999"/>
          </a:xfrm>
          <a:prstGeom prst="rect">
            <a:avLst/>
          </a:prstGeom>
          <a:noFill/>
        </p:spPr>
        <p:txBody>
          <a:bodyPr wrap="square" rtlCol="0">
            <a:spAutoFit/>
          </a:bodyPr>
          <a:lstStyle/>
          <a:p>
            <a:fld id="{0462CC3E-48DD-4274-8616-D549FD7B2C15}" type="slidenum">
              <a:rPr lang="en-US" sz="1200" smtClean="0">
                <a:solidFill>
                  <a:prstClr val="white"/>
                </a:solidFill>
                <a:latin typeface="Segoe" pitchFamily="34" charset="0"/>
                <a:ea typeface="Verdana" pitchFamily="34" charset="0"/>
                <a:cs typeface="Verdana" pitchFamily="34" charset="0"/>
              </a:rPr>
              <a:pPr/>
              <a:t>‹N°›</a:t>
            </a:fld>
            <a:endParaRPr lang="en-US" sz="1200" dirty="0">
              <a:solidFill>
                <a:prstClr val="white"/>
              </a:solidFill>
              <a:latin typeface="Segoe" pitchFamily="34" charset="0"/>
              <a:ea typeface="Verdana" pitchFamily="34" charset="0"/>
              <a:cs typeface="Verdana" pitchFamily="34" charset="0"/>
            </a:endParaRPr>
          </a:p>
        </p:txBody>
      </p:sp>
      <p:grpSp>
        <p:nvGrpSpPr>
          <p:cNvPr id="19" name="Group 18"/>
          <p:cNvGrpSpPr/>
          <p:nvPr userDrawn="1"/>
        </p:nvGrpSpPr>
        <p:grpSpPr>
          <a:xfrm>
            <a:off x="6304427" y="6585778"/>
            <a:ext cx="917294" cy="272222"/>
            <a:chOff x="6196848" y="5752778"/>
            <a:chExt cx="917294" cy="272222"/>
          </a:xfrm>
        </p:grpSpPr>
        <p:pic>
          <p:nvPicPr>
            <p:cNvPr id="21"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9" descr="Hosting Days Logo.png"/>
          <p:cNvPicPr>
            <a:picLocks noChangeAspect="1"/>
          </p:cNvPicPr>
          <p:nvPr userDrawn="1"/>
        </p:nvPicPr>
        <p:blipFill>
          <a:blip r:embed="rId4"/>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30888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lang="en-US" sz="4000" kern="1200" dirty="0">
                <a:gradFill>
                  <a:gsLst>
                    <a:gs pos="0">
                      <a:schemeClr val="tx1">
                        <a:lumMod val="85000"/>
                        <a:lumOff val="15000"/>
                      </a:schemeClr>
                    </a:gs>
                    <a:gs pos="100000">
                      <a:schemeClr val="tx1">
                        <a:lumMod val="50000"/>
                        <a:lumOff val="50000"/>
                      </a:schemeClr>
                    </a:gs>
                  </a:gsLst>
                  <a:lin ang="16200000" scaled="0"/>
                </a:gradFill>
                <a:latin typeface="Segoe Light" pitchFamily="34" charset="0"/>
                <a:ea typeface="+mn-ea"/>
                <a:cs typeface="+mn-cs"/>
              </a:defRPr>
            </a:lvl1pPr>
          </a:lstStyle>
          <a:p>
            <a:r>
              <a:rPr lang="en-US"/>
              <a:t>Click to edit Master title style</a:t>
            </a:r>
            <a:endParaRPr lang="en-US" dirty="0"/>
          </a:p>
        </p:txBody>
      </p:sp>
      <p:sp>
        <p:nvSpPr>
          <p:cNvPr id="18" name="TextBox 17"/>
          <p:cNvSpPr txBox="1"/>
          <p:nvPr userDrawn="1"/>
        </p:nvSpPr>
        <p:spPr>
          <a:xfrm>
            <a:off x="446476" y="6502712"/>
            <a:ext cx="462609" cy="276999"/>
          </a:xfrm>
          <a:prstGeom prst="rect">
            <a:avLst/>
          </a:prstGeom>
          <a:noFill/>
        </p:spPr>
        <p:txBody>
          <a:bodyPr wrap="square" rtlCol="0">
            <a:spAutoFit/>
          </a:bodyPr>
          <a:lstStyle/>
          <a:p>
            <a:fld id="{0462CC3E-48DD-4274-8616-D549FD7B2C15}" type="slidenum">
              <a:rPr lang="en-US" sz="1200" smtClean="0">
                <a:solidFill>
                  <a:prstClr val="white"/>
                </a:solidFill>
                <a:latin typeface="Segoe" pitchFamily="34" charset="0"/>
                <a:ea typeface="Verdana" pitchFamily="34" charset="0"/>
                <a:cs typeface="Verdana" pitchFamily="34" charset="0"/>
              </a:rPr>
              <a:pPr/>
              <a:t>‹N°›</a:t>
            </a:fld>
            <a:endParaRPr lang="en-US" sz="1200" dirty="0">
              <a:solidFill>
                <a:prstClr val="white"/>
              </a:solidFill>
              <a:latin typeface="Segoe" pitchFamily="34" charset="0"/>
              <a:ea typeface="Verdana" pitchFamily="34" charset="0"/>
              <a:cs typeface="Verdana" pitchFamily="34" charset="0"/>
            </a:endParaRPr>
          </a:p>
        </p:txBody>
      </p:sp>
      <p:grpSp>
        <p:nvGrpSpPr>
          <p:cNvPr id="19" name="Group 18"/>
          <p:cNvGrpSpPr/>
          <p:nvPr userDrawn="1"/>
        </p:nvGrpSpPr>
        <p:grpSpPr>
          <a:xfrm>
            <a:off x="6304427" y="6585778"/>
            <a:ext cx="917294" cy="272222"/>
            <a:chOff x="6196848" y="5752778"/>
            <a:chExt cx="917294" cy="272222"/>
          </a:xfrm>
        </p:grpSpPr>
        <p:pic>
          <p:nvPicPr>
            <p:cNvPr id="21" name="Picture 2" descr="\\advaiya\users\Victor.Melniciuc\Logos\mslogo_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sp>
        <p:nvSpPr>
          <p:cNvPr id="10" name="Content Placeholder 2"/>
          <p:cNvSpPr>
            <a:spLocks noGrp="1"/>
          </p:cNvSpPr>
          <p:nvPr>
            <p:ph idx="1"/>
          </p:nvPr>
        </p:nvSpPr>
        <p:spPr>
          <a:xfrm>
            <a:off x="4078224" y="1599437"/>
            <a:ext cx="4608576" cy="4526280"/>
          </a:xfrm>
          <a:prstGeom prst="rect">
            <a:avLst/>
          </a:prstGeom>
        </p:spPr>
        <p:txBody>
          <a:bodyPr vert="horz" lIns="91440" tIns="45720" rIns="91440" bIns="45720" rtlCol="0">
            <a:norm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descr="Hosting Days Logo.png"/>
          <p:cNvPicPr>
            <a:picLocks noChangeAspect="1"/>
          </p:cNvPicPr>
          <p:nvPr userDrawn="1"/>
        </p:nvPicPr>
        <p:blipFill>
          <a:blip r:embed="rId4"/>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372191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prstGeom prst="rect">
            <a:avLst/>
          </a:prstGeom>
        </p:spPr>
        <p:txBody>
          <a:bodyPr/>
          <a:lstStyle>
            <a:lvl1pPr>
              <a:defRPr sz="4000">
                <a:gradFill flip="none" rotWithShape="1">
                  <a:gsLst>
                    <a:gs pos="0">
                      <a:srgbClr val="B9CDE5"/>
                    </a:gs>
                    <a:gs pos="100000">
                      <a:prstClr val="white"/>
                    </a:gs>
                  </a:gsLst>
                  <a:lin ang="16200000" scaled="0"/>
                  <a:tileRect/>
                </a:gradFill>
              </a:defRPr>
            </a:lvl1pPr>
          </a:lstStyle>
          <a:p>
            <a:r>
              <a:rPr lang="en-US"/>
              <a:t>Click to edit Master title style</a:t>
            </a:r>
            <a:endParaRPr lang="en-US" dirty="0"/>
          </a:p>
        </p:txBody>
      </p:sp>
      <p:sp>
        <p:nvSpPr>
          <p:cNvPr id="3" name="Content Placeholder 2"/>
          <p:cNvSpPr>
            <a:spLocks noGrp="1"/>
          </p:cNvSpPr>
          <p:nvPr>
            <p:ph idx="1"/>
          </p:nvPr>
        </p:nvSpPr>
        <p:spPr>
          <a:xfrm>
            <a:off x="4114800" y="1600200"/>
            <a:ext cx="4572000" cy="4525963"/>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hasCustomPrompt="1"/>
          </p:nvPr>
        </p:nvSpPr>
        <p:spPr>
          <a:xfrm>
            <a:off x="0" y="1600201"/>
            <a:ext cx="3581400" cy="4572000"/>
          </a:xfrm>
        </p:spPr>
        <p:txBody>
          <a:bodyPr vert="horz" lIns="91440" tIns="45720" rIns="91440" bIns="45720" rtlCol="0">
            <a:normAutofit/>
          </a:bodyPr>
          <a:lstStyle>
            <a:lvl1pPr>
              <a:defRPr lang="en-US" dirty="0"/>
            </a:lvl1pPr>
          </a:lstStyle>
          <a:p>
            <a:pPr lvl="0"/>
            <a:r>
              <a:rPr lang="en-US" dirty="0"/>
              <a:t>Click icon to add picture</a:t>
            </a:r>
          </a:p>
        </p:txBody>
      </p:sp>
      <p:sp>
        <p:nvSpPr>
          <p:cNvPr id="12" name="TextBox 11"/>
          <p:cNvSpPr txBox="1"/>
          <p:nvPr userDrawn="1"/>
        </p:nvSpPr>
        <p:spPr>
          <a:xfrm>
            <a:off x="446476" y="6502712"/>
            <a:ext cx="462609" cy="276999"/>
          </a:xfrm>
          <a:prstGeom prst="rect">
            <a:avLst/>
          </a:prstGeom>
          <a:noFill/>
        </p:spPr>
        <p:txBody>
          <a:bodyPr wrap="square" rtlCol="0">
            <a:spAutoFit/>
          </a:bodyPr>
          <a:lstStyle/>
          <a:p>
            <a:pPr algn="l"/>
            <a:fld id="{0462CC3E-48DD-4274-8616-D549FD7B2C15}" type="slidenum">
              <a:rPr lang="en-US" sz="1200" smtClean="0">
                <a:solidFill>
                  <a:schemeClr val="bg1"/>
                </a:solidFill>
                <a:latin typeface="Segoe" pitchFamily="34" charset="0"/>
                <a:ea typeface="Verdana" pitchFamily="34" charset="0"/>
                <a:cs typeface="Verdana" pitchFamily="34" charset="0"/>
              </a:rPr>
              <a:pPr algn="l"/>
              <a:t>‹N°›</a:t>
            </a:fld>
            <a:endParaRPr lang="en-US" sz="1200" dirty="0">
              <a:solidFill>
                <a:schemeClr val="bg1"/>
              </a:solidFill>
              <a:latin typeface="Segoe" pitchFamily="34" charset="0"/>
              <a:ea typeface="Verdana" pitchFamily="34" charset="0"/>
              <a:cs typeface="Verdana" pitchFamily="34" charset="0"/>
            </a:endParaRPr>
          </a:p>
        </p:txBody>
      </p:sp>
      <p:grpSp>
        <p:nvGrpSpPr>
          <p:cNvPr id="9" name="Group 8"/>
          <p:cNvGrpSpPr/>
          <p:nvPr userDrawn="1"/>
        </p:nvGrpSpPr>
        <p:grpSpPr>
          <a:xfrm>
            <a:off x="6304427" y="6585778"/>
            <a:ext cx="917294" cy="272222"/>
            <a:chOff x="6196848" y="5752778"/>
            <a:chExt cx="917294" cy="272222"/>
          </a:xfrm>
        </p:grpSpPr>
        <p:pic>
          <p:nvPicPr>
            <p:cNvPr id="13" name="Picture 2" descr="\\advaiya\users\Victor.Melniciuc\Logos\mslogo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descr="Hosting Days Logo.png"/>
          <p:cNvPicPr>
            <a:picLocks noChangeAspect="1"/>
          </p:cNvPicPr>
          <p:nvPr userDrawn="1"/>
        </p:nvPicPr>
        <p:blipFill>
          <a:blip r:embed="rId3"/>
          <a:stretch>
            <a:fillRect/>
          </a:stretch>
        </p:blipFill>
        <p:spPr>
          <a:xfrm>
            <a:off x="7385554" y="6560046"/>
            <a:ext cx="1504637" cy="201080"/>
          </a:xfrm>
          <a:prstGeom prst="rect">
            <a:avLst/>
          </a:prstGeom>
        </p:spPr>
      </p:pic>
    </p:spTree>
    <p:extLst>
      <p:ext uri="{BB962C8B-B14F-4D97-AF65-F5344CB8AC3E}">
        <p14:creationId xmlns:p14="http://schemas.microsoft.com/office/powerpoint/2010/main" val="269850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Hosting Days People.png"/>
          <p:cNvPicPr>
            <a:picLocks noChangeAspect="1"/>
          </p:cNvPicPr>
          <p:nvPr userDrawn="1"/>
        </p:nvPicPr>
        <p:blipFill>
          <a:blip r:embed="rId3"/>
          <a:stretch>
            <a:fillRect/>
          </a:stretch>
        </p:blipFill>
        <p:spPr>
          <a:xfrm>
            <a:off x="4986867" y="4588899"/>
            <a:ext cx="4157133" cy="2269101"/>
          </a:xfrm>
          <a:prstGeom prst="rect">
            <a:avLst/>
          </a:prstGeom>
        </p:spPr>
      </p:pic>
      <p:sp>
        <p:nvSpPr>
          <p:cNvPr id="2" name="Title 1"/>
          <p:cNvSpPr>
            <a:spLocks noGrp="1"/>
          </p:cNvSpPr>
          <p:nvPr>
            <p:ph type="title"/>
          </p:nvPr>
        </p:nvSpPr>
        <p:spPr>
          <a:xfrm>
            <a:off x="3962399" y="2690436"/>
            <a:ext cx="4514627" cy="752475"/>
          </a:xfrm>
          <a:prstGeom prst="rect">
            <a:avLst/>
          </a:prstGeom>
        </p:spPr>
        <p:txBody>
          <a:bodyPr anchor="t"/>
          <a:lstStyle>
            <a:lvl1pPr algn="l">
              <a:defRPr sz="4800" b="0" cap="none"/>
            </a:lvl1pPr>
          </a:lstStyle>
          <a:p>
            <a:r>
              <a:rPr lang="en-US"/>
              <a:t>Click to edit Master title style</a:t>
            </a:r>
            <a:endParaRPr lang="en-US" dirty="0"/>
          </a:p>
        </p:txBody>
      </p:sp>
      <p:sp>
        <p:nvSpPr>
          <p:cNvPr id="3" name="Text Placeholder 2"/>
          <p:cNvSpPr>
            <a:spLocks noGrp="1"/>
          </p:cNvSpPr>
          <p:nvPr>
            <p:ph type="body" idx="1" hasCustomPrompt="1"/>
          </p:nvPr>
        </p:nvSpPr>
        <p:spPr>
          <a:xfrm>
            <a:off x="3962400" y="3657600"/>
            <a:ext cx="4495800" cy="1447800"/>
          </a:xfrm>
          <a:prstGeom prst="rect">
            <a:avLst/>
          </a:prstGeom>
        </p:spPr>
        <p:txBody>
          <a:bodyPr anchor="t">
            <a:normAutofit/>
          </a:bodyPr>
          <a:lstStyle>
            <a:lvl1pPr marL="0" indent="0">
              <a:buNone/>
              <a:defRPr lang="en-US" sz="2800" kern="1200" dirty="0" smtClean="0">
                <a:solidFill>
                  <a:schemeClr val="accent2"/>
                </a:solidFill>
                <a:latin typeface="Segoe Light"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pic>
        <p:nvPicPr>
          <p:cNvPr id="5" name="Picture 3" descr="C:\Users\victor.melniciuc\Desktop\==Work\ComSector branding refresh\review\Round5\PPT jpegs\Arrow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673758" y="2763818"/>
            <a:ext cx="477939" cy="700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dvaiya\users\Victor.Melniciuc\Logos\mslogo_white.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059693" y="806185"/>
            <a:ext cx="861532" cy="14111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userDrawn="1"/>
        </p:nvSpPr>
        <p:spPr>
          <a:xfrm>
            <a:off x="3939169" y="899911"/>
            <a:ext cx="4518050" cy="674605"/>
          </a:xfrm>
          <a:prstGeom prst="rect">
            <a:avLst/>
          </a:prstGeom>
        </p:spPr>
        <p:txBody>
          <a:bodyPr vert="horz" lIns="91440" tIns="45720" rIns="91440" bIns="45720" rtlCol="0" anchor="t">
            <a:noAutofit/>
          </a:bodyPr>
          <a:lstStyle>
            <a:lvl1pPr>
              <a:defRPr sz="4000">
                <a:latin typeface="Segoe Ligh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a:ln>
                  <a:noFill/>
                </a:ln>
                <a:gradFill flip="none" rotWithShape="1">
                  <a:gsLst>
                    <a:gs pos="0">
                      <a:srgbClr val="B9CDE5"/>
                    </a:gs>
                    <a:gs pos="100000">
                      <a:prstClr val="white"/>
                    </a:gs>
                  </a:gsLst>
                  <a:lin ang="16200000" scaled="0"/>
                  <a:tileRect/>
                </a:gradFill>
                <a:effectLst/>
                <a:uLnTx/>
                <a:uFillTx/>
                <a:latin typeface="Segoe Light" pitchFamily="34" charset="0"/>
                <a:ea typeface="+mn-ea"/>
                <a:cs typeface="+mn-cs"/>
              </a:rPr>
              <a:t>HOSTING DAYS</a:t>
            </a:r>
          </a:p>
        </p:txBody>
      </p:sp>
    </p:spTree>
    <p:extLst>
      <p:ext uri="{BB962C8B-B14F-4D97-AF65-F5344CB8AC3E}">
        <p14:creationId xmlns:p14="http://schemas.microsoft.com/office/powerpoint/2010/main" val="291213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Hosting Days People.png"/>
          <p:cNvPicPr>
            <a:picLocks noChangeAspect="1"/>
          </p:cNvPicPr>
          <p:nvPr userDrawn="1"/>
        </p:nvPicPr>
        <p:blipFill>
          <a:blip r:embed="rId3"/>
          <a:stretch>
            <a:fillRect/>
          </a:stretch>
        </p:blipFill>
        <p:spPr>
          <a:xfrm>
            <a:off x="4986867" y="4588899"/>
            <a:ext cx="4157133" cy="2269101"/>
          </a:xfrm>
          <a:prstGeom prst="rect">
            <a:avLst/>
          </a:prstGeom>
        </p:spPr>
      </p:pic>
      <p:sp>
        <p:nvSpPr>
          <p:cNvPr id="2" name="Title 1"/>
          <p:cNvSpPr>
            <a:spLocks noGrp="1"/>
          </p:cNvSpPr>
          <p:nvPr>
            <p:ph type="title" hasCustomPrompt="1"/>
          </p:nvPr>
        </p:nvSpPr>
        <p:spPr>
          <a:xfrm>
            <a:off x="3962399" y="1808309"/>
            <a:ext cx="4514627" cy="752475"/>
          </a:xfrm>
          <a:prstGeom prst="rect">
            <a:avLst/>
          </a:prstGeom>
        </p:spPr>
        <p:txBody>
          <a:bodyPr anchor="t"/>
          <a:lstStyle>
            <a:lvl1pPr algn="l">
              <a:defRPr sz="4800" b="0" cap="none"/>
            </a:lvl1pPr>
          </a:lstStyle>
          <a:p>
            <a:r>
              <a:rPr lang="en-US" dirty="0"/>
              <a:t>Agenda</a:t>
            </a:r>
          </a:p>
        </p:txBody>
      </p:sp>
      <p:sp>
        <p:nvSpPr>
          <p:cNvPr id="3" name="Text Placeholder 2"/>
          <p:cNvSpPr>
            <a:spLocks noGrp="1"/>
          </p:cNvSpPr>
          <p:nvPr>
            <p:ph type="body" idx="1" hasCustomPrompt="1"/>
          </p:nvPr>
        </p:nvSpPr>
        <p:spPr>
          <a:xfrm>
            <a:off x="3962400" y="2768698"/>
            <a:ext cx="3481892" cy="2771490"/>
          </a:xfrm>
          <a:prstGeom prst="rect">
            <a:avLst/>
          </a:prstGeom>
        </p:spPr>
        <p:txBody>
          <a:bodyPr anchor="t">
            <a:normAutofit/>
          </a:bodyPr>
          <a:lstStyle>
            <a:lvl1pPr marL="0" indent="0">
              <a:buNone/>
              <a:defRPr lang="en-US" sz="2800" kern="1200" dirty="0" smtClean="0">
                <a:solidFill>
                  <a:schemeClr val="accent2"/>
                </a:solidFill>
                <a:latin typeface="Segoe Light"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pic>
        <p:nvPicPr>
          <p:cNvPr id="18435" name="Picture 3" descr="C:\Users\victor.melniciuc\Desktop\==Work\ComSector branding refresh\review\Round5\PPT jpegs\Arrow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673758" y="1908837"/>
            <a:ext cx="477939" cy="7005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4"/>
          <p:cNvGrpSpPr/>
          <p:nvPr userDrawn="1"/>
        </p:nvGrpSpPr>
        <p:grpSpPr>
          <a:xfrm>
            <a:off x="4283968" y="1222484"/>
            <a:ext cx="917294" cy="272222"/>
            <a:chOff x="6196848" y="5752778"/>
            <a:chExt cx="917294" cy="272222"/>
          </a:xfrm>
        </p:grpSpPr>
        <p:pic>
          <p:nvPicPr>
            <p:cNvPr id="9" name="Picture 2" descr="\\advaiya\users\Victor.Melniciuc\Logos\mslogo_white.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196848" y="5752778"/>
              <a:ext cx="751901" cy="12315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8"/>
            <p:cNvCxnSpPr/>
            <p:nvPr userDrawn="1"/>
          </p:nvCxnSpPr>
          <p:spPr>
            <a:xfrm>
              <a:off x="7114142" y="5752778"/>
              <a:ext cx="0" cy="272222"/>
            </a:xfrm>
            <a:prstGeom prst="line">
              <a:avLst/>
            </a:prstGeom>
            <a:ln w="63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9" descr="Hosting Days Logo.png"/>
          <p:cNvPicPr>
            <a:picLocks noChangeAspect="1"/>
          </p:cNvPicPr>
          <p:nvPr userDrawn="1"/>
        </p:nvPicPr>
        <p:blipFill>
          <a:blip r:embed="rId6"/>
          <a:stretch>
            <a:fillRect/>
          </a:stretch>
        </p:blipFill>
        <p:spPr>
          <a:xfrm>
            <a:off x="5365095" y="1196752"/>
            <a:ext cx="1504637" cy="201080"/>
          </a:xfrm>
          <a:prstGeom prst="rect">
            <a:avLst/>
          </a:prstGeom>
        </p:spPr>
      </p:pic>
    </p:spTree>
    <p:extLst>
      <p:ext uri="{BB962C8B-B14F-4D97-AF65-F5344CB8AC3E}">
        <p14:creationId xmlns:p14="http://schemas.microsoft.com/office/powerpoint/2010/main" val="2465569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57200" y="274638"/>
            <a:ext cx="8229600" cy="715962"/>
          </a:xfrm>
          <a:prstGeom prst="rect">
            <a:avLst/>
          </a:prstGeom>
        </p:spPr>
        <p:txBody>
          <a:bodyPr vert="horz" lIns="91440" tIns="45720" rIns="91440" bIns="45720" rtlCol="0" anchor="t">
            <a:noAutofit/>
          </a:bodyPr>
          <a:lstStyle/>
          <a:p>
            <a:pPr lvl="0"/>
            <a:r>
              <a:rPr lang="en-US"/>
              <a:t>Click to edit Master title style</a:t>
            </a:r>
            <a:endParaRPr lang="en-US" dirty="0"/>
          </a:p>
        </p:txBody>
      </p:sp>
      <p:sp>
        <p:nvSpPr>
          <p:cNvPr id="10"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F5431-455A-42BF-8EEF-9E7EBEBD5693}" type="datetimeFigureOut">
              <a:rPr lang="en-US" smtClean="0"/>
              <a:pPr/>
              <a:t>3/26/21</a:t>
            </a:fld>
            <a:endParaRPr lang="en-US" dirty="0"/>
          </a:p>
        </p:txBody>
      </p:sp>
      <p:sp>
        <p:nvSpPr>
          <p:cNvPr id="1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ADAD6-322B-47F3-89F9-5561EEDD6107}" type="slidenum">
              <a:rPr lang="en-US" smtClean="0"/>
              <a:pPr/>
              <a:t>‹N°›</a:t>
            </a:fld>
            <a:endParaRPr lang="en-US"/>
          </a:p>
        </p:txBody>
      </p:sp>
    </p:spTree>
    <p:extLst>
      <p:ext uri="{BB962C8B-B14F-4D97-AF65-F5344CB8AC3E}">
        <p14:creationId xmlns:p14="http://schemas.microsoft.com/office/powerpoint/2010/main" val="2047824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marR="0" indent="0" algn="l" defTabSz="914400" rtl="0" eaLnBrk="1" fontAlgn="auto" latinLnBrk="0" hangingPunct="1">
        <a:lnSpc>
          <a:spcPct val="100000"/>
        </a:lnSpc>
        <a:spcBef>
          <a:spcPct val="0"/>
        </a:spcBef>
        <a:spcAft>
          <a:spcPts val="0"/>
        </a:spcAft>
        <a:buClrTx/>
        <a:buSzTx/>
        <a:buFontTx/>
        <a:buNone/>
        <a:tabLst/>
        <a:defRPr lang="en-US" sz="4000" kern="1200" dirty="0">
          <a:gradFill flip="none" rotWithShape="1">
            <a:gsLst>
              <a:gs pos="0">
                <a:srgbClr val="B9CDE5"/>
              </a:gs>
              <a:gs pos="100000">
                <a:prstClr val="white"/>
              </a:gs>
            </a:gsLst>
            <a:lin ang="16200000" scaled="0"/>
            <a:tileRect/>
          </a:gradFill>
          <a:latin typeface="Segoe Light" pitchFamily="34" charset="0"/>
          <a:ea typeface="+mn-ea"/>
          <a:cs typeface="+mn-cs"/>
        </a:defRPr>
      </a:lvl1pPr>
    </p:titleStyle>
    <p:bodyStyle>
      <a:lvl1pPr marL="342900" indent="-342900" algn="l" defTabSz="914400" rtl="0" eaLnBrk="1" latinLnBrk="0" hangingPunct="1">
        <a:spcBef>
          <a:spcPct val="20000"/>
        </a:spcBef>
        <a:buClr>
          <a:schemeClr val="accent3"/>
        </a:buClr>
        <a:buSzPct val="140000"/>
        <a:buFont typeface="Arial" pitchFamily="34" charset="0"/>
        <a:buChar char="•"/>
        <a:defRPr sz="2400" kern="1200">
          <a:solidFill>
            <a:schemeClr val="bg1"/>
          </a:solidFill>
          <a:latin typeface="Segoe" pitchFamily="34" charset="0"/>
          <a:ea typeface="+mn-ea"/>
          <a:cs typeface="+mn-cs"/>
        </a:defRPr>
      </a:lvl1pPr>
      <a:lvl2pPr marL="742950" indent="-285750" algn="l" defTabSz="914400" rtl="0" eaLnBrk="1" latinLnBrk="0" hangingPunct="1">
        <a:spcBef>
          <a:spcPct val="20000"/>
        </a:spcBef>
        <a:buClr>
          <a:schemeClr val="accent3"/>
        </a:buClr>
        <a:buFont typeface="Segoe Black" pitchFamily="34" charset="0"/>
        <a:buChar char="-"/>
        <a:defRPr sz="2000" kern="1200">
          <a:solidFill>
            <a:schemeClr val="bg1"/>
          </a:solidFill>
          <a:latin typeface="Segoe" pitchFamily="34" charset="0"/>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accent3"/>
          </a:solidFill>
          <a:latin typeface="Segoe" pitchFamily="34" charset="0"/>
          <a:ea typeface="+mn-ea"/>
          <a:cs typeface="+mn-cs"/>
        </a:defRPr>
      </a:lvl3pPr>
      <a:lvl4pPr marL="1714500" indent="-342900" algn="l" defTabSz="914400" rtl="0" eaLnBrk="1" latinLnBrk="0" hangingPunct="1">
        <a:spcBef>
          <a:spcPct val="20000"/>
        </a:spcBef>
        <a:buClr>
          <a:schemeClr val="accent3"/>
        </a:buClr>
        <a:buFont typeface="Arial" pitchFamily="34" charset="0"/>
        <a:buChar char="•"/>
        <a:defRPr sz="1600" kern="1200">
          <a:solidFill>
            <a:schemeClr val="accent3"/>
          </a:solidFill>
          <a:latin typeface="Segoe" pitchFamily="34" charset="0"/>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600" kern="1200">
          <a:solidFill>
            <a:schemeClr val="accent3"/>
          </a:solidFill>
          <a:latin typeface="Segoe"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7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www.adobe.com/go/getreader/" TargetMode="External"/><Relationship Id="rId18" Type="http://schemas.openxmlformats.org/officeDocument/2006/relationships/hyperlink" Target="http://upload.wikimedia.org/wikipedia/en/a/a6/PDF.png" TargetMode="External"/><Relationship Id="rId3" Type="http://schemas.openxmlformats.org/officeDocument/2006/relationships/image" Target="../media/image87.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notesSlide" Target="../notesSlides/notesSlide10.xml"/><Relationship Id="rId16"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3.png"/><Relationship Id="rId19" Type="http://schemas.openxmlformats.org/officeDocument/2006/relationships/image" Target="../media/image100.png"/><Relationship Id="rId4" Type="http://schemas.microsoft.com/office/2007/relationships/hdphoto" Target="../media/hdphoto6.wdp"/><Relationship Id="rId9" Type="http://schemas.openxmlformats.org/officeDocument/2006/relationships/image" Target="../media/image92.png"/><Relationship Id="rId1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jpeg"/><Relationship Id="rId2" Type="http://schemas.openxmlformats.org/officeDocument/2006/relationships/image" Target="../media/image105.png"/><Relationship Id="rId1" Type="http://schemas.openxmlformats.org/officeDocument/2006/relationships/slideLayout" Target="../slideLayouts/slideLayout11.xml"/><Relationship Id="rId6" Type="http://schemas.openxmlformats.org/officeDocument/2006/relationships/image" Target="../media/image108.jpeg"/><Relationship Id="rId5" Type="http://schemas.openxmlformats.org/officeDocument/2006/relationships/hyperlink" Target="https://datamarket.azure.com/" TargetMode="External"/><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118.gif"/><Relationship Id="rId4" Type="http://schemas.openxmlformats.org/officeDocument/2006/relationships/image" Target="../media/image113.png"/><Relationship Id="rId9"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1.xml"/><Relationship Id="rId5" Type="http://schemas.openxmlformats.org/officeDocument/2006/relationships/image" Target="../media/image123.png"/><Relationship Id="rId4" Type="http://schemas.openxmlformats.org/officeDocument/2006/relationships/image" Target="../media/image122.jpeg"/></Relationships>
</file>

<file path=ppt/slides/_rels/slide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notesSlide" Target="../notesSlides/notesSlide14.xml"/><Relationship Id="rId7" Type="http://schemas.openxmlformats.org/officeDocument/2006/relationships/image" Target="../media/image127.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image" Target="../media/image17.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hyperlink" Target="http://upload.wikimedia.org/wikipedia/en/2/27/PHP-logo.svg" TargetMode="External"/><Relationship Id="rId17" Type="http://schemas.openxmlformats.org/officeDocument/2006/relationships/image" Target="../media/image29.png"/><Relationship Id="rId25"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28.png"/><Relationship Id="rId20" Type="http://schemas.microsoft.com/office/2007/relationships/hdphoto" Target="../media/hdphoto2.wdp"/><Relationship Id="rId29"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5.png"/><Relationship Id="rId5" Type="http://schemas.openxmlformats.org/officeDocument/2006/relationships/image" Target="../media/image19.png"/><Relationship Id="rId15" Type="http://schemas.microsoft.com/office/2007/relationships/hdphoto" Target="../media/hdphoto1.wdp"/><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microsoft.com/office/2007/relationships/hdphoto" Target="../media/hdphoto4.wdp"/><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png"/><Relationship Id="rId4" Type="http://schemas.microsoft.com/office/2007/relationships/hdphoto" Target="../media/hdphoto3.wdp"/><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5.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5.xml"/><Relationship Id="rId16"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fr-FR" dirty="0"/>
              <a:t>Plateforme Azure</a:t>
            </a:r>
            <a:endParaRPr lang="en-US" dirty="0"/>
          </a:p>
        </p:txBody>
      </p:sp>
      <p:sp>
        <p:nvSpPr>
          <p:cNvPr id="8" name="Subtitle 7"/>
          <p:cNvSpPr>
            <a:spLocks noGrp="1"/>
          </p:cNvSpPr>
          <p:nvPr>
            <p:ph type="subTitle" idx="1"/>
          </p:nvPr>
        </p:nvSpPr>
        <p:spPr/>
        <p:txBody>
          <a:bodyPr>
            <a:normAutofit fontScale="70000" lnSpcReduction="20000"/>
          </a:bodyPr>
          <a:lstStyle/>
          <a:p>
            <a:r>
              <a:rPr lang="fr-FR" dirty="0"/>
              <a:t>Windows Azure, </a:t>
            </a:r>
            <a:r>
              <a:rPr lang="fr-FR" dirty="0" err="1"/>
              <a:t>AppFabric</a:t>
            </a:r>
            <a:r>
              <a:rPr lang="fr-FR" dirty="0"/>
              <a:t>, SQL Azure, </a:t>
            </a:r>
            <a:r>
              <a:rPr lang="fr-FR" dirty="0" err="1"/>
              <a:t>DataMarket</a:t>
            </a:r>
            <a:endParaRPr lang="en-US" dirty="0"/>
          </a:p>
        </p:txBody>
      </p:sp>
    </p:spTree>
    <p:extLst>
      <p:ext uri="{BB962C8B-B14F-4D97-AF65-F5344CB8AC3E}">
        <p14:creationId xmlns:p14="http://schemas.microsoft.com/office/powerpoint/2010/main" val="219360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fr-FR" dirty="0"/>
              <a:t>Les Services “Storage”</a:t>
            </a:r>
            <a:endParaRPr lang="fr-FR" b="1" dirty="0">
              <a:latin typeface="+mj-lt"/>
            </a:endParaRPr>
          </a:p>
        </p:txBody>
      </p:sp>
      <p:grpSp>
        <p:nvGrpSpPr>
          <p:cNvPr id="6" name="Groupe 5"/>
          <p:cNvGrpSpPr/>
          <p:nvPr/>
        </p:nvGrpSpPr>
        <p:grpSpPr>
          <a:xfrm>
            <a:off x="7232983" y="6451927"/>
            <a:ext cx="1817099" cy="325862"/>
            <a:chOff x="7232983" y="6451927"/>
            <a:chExt cx="1817099" cy="325862"/>
          </a:xfrm>
        </p:grpSpPr>
        <p:sp>
          <p:nvSpPr>
            <p:cNvPr id="7" name="Rectangle à coins arrondis 6"/>
            <p:cNvSpPr/>
            <p:nvPr/>
          </p:nvSpPr>
          <p:spPr>
            <a:xfrm>
              <a:off x="7232983" y="6451927"/>
              <a:ext cx="1817099" cy="32586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8" name="Picture 3" descr="D:\AA - Microsoft\Events DVD 35\DVD_ART35\Logos\Azure Services Platform\Windows Azure\Windows Azure logo bl.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511532" y="6512270"/>
              <a:ext cx="1260000" cy="223839"/>
            </a:xfrm>
            <a:prstGeom prst="rect">
              <a:avLst/>
            </a:prstGeom>
            <a:noFill/>
            <a:ln>
              <a:noFill/>
            </a:ln>
          </p:spPr>
        </p:pic>
      </p:grpSp>
      <p:pic>
        <p:nvPicPr>
          <p:cNvPr id="10" name="Picture 10" descr="blobs_etc.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1313" y="2366404"/>
            <a:ext cx="4281371" cy="1941043"/>
          </a:xfrm>
          <a:prstGeom prst="rect">
            <a:avLst/>
          </a:prstGeom>
        </p:spPr>
      </p:pic>
      <p:sp>
        <p:nvSpPr>
          <p:cNvPr id="11" name="Rectangle 10"/>
          <p:cNvSpPr/>
          <p:nvPr/>
        </p:nvSpPr>
        <p:spPr>
          <a:xfrm>
            <a:off x="348382" y="4669166"/>
            <a:ext cx="2286000" cy="1415772"/>
          </a:xfrm>
          <a:prstGeom prst="rect">
            <a:avLst/>
          </a:prstGeom>
        </p:spPr>
        <p:txBody>
          <a:bodyPr wrap="square">
            <a:spAutoFit/>
          </a:bodyPr>
          <a:lstStyle/>
          <a:p>
            <a:r>
              <a:rPr lang="fr-FR" sz="1600" b="1" dirty="0">
                <a:solidFill>
                  <a:schemeClr val="bg1"/>
                </a:solidFill>
              </a:rPr>
              <a:t>BLOBS: </a:t>
            </a:r>
          </a:p>
          <a:p>
            <a:r>
              <a:rPr lang="fr-FR" sz="1400" dirty="0">
                <a:solidFill>
                  <a:schemeClr val="bg1"/>
                </a:solidFill>
              </a:rPr>
              <a:t>Structure hiérarchique pour le stockage de fichiers identifiés par leur nom et chemin, ainsi que les métadonnées associées.</a:t>
            </a:r>
          </a:p>
        </p:txBody>
      </p:sp>
      <p:sp>
        <p:nvSpPr>
          <p:cNvPr id="12" name="Rectangle 11"/>
          <p:cNvSpPr/>
          <p:nvPr/>
        </p:nvSpPr>
        <p:spPr>
          <a:xfrm>
            <a:off x="2667000" y="4669622"/>
            <a:ext cx="1905000" cy="1846659"/>
          </a:xfrm>
          <a:prstGeom prst="rect">
            <a:avLst/>
          </a:prstGeom>
        </p:spPr>
        <p:txBody>
          <a:bodyPr wrap="square">
            <a:spAutoFit/>
          </a:bodyPr>
          <a:lstStyle/>
          <a:p>
            <a:r>
              <a:rPr lang="fr-FR" sz="1600" b="1" dirty="0">
                <a:solidFill>
                  <a:schemeClr val="bg1"/>
                </a:solidFill>
              </a:rPr>
              <a:t>TABLES: </a:t>
            </a:r>
          </a:p>
          <a:p>
            <a:r>
              <a:rPr lang="fr-FR" sz="1400" dirty="0">
                <a:solidFill>
                  <a:schemeClr val="bg1"/>
                </a:solidFill>
              </a:rPr>
              <a:t>Structure tabulaire. Une table est un ensemble d’entités (EAV*) définies chacune par un ensemble de propriétés.</a:t>
            </a:r>
          </a:p>
        </p:txBody>
      </p:sp>
      <p:sp>
        <p:nvSpPr>
          <p:cNvPr id="14" name="Rectangle 13"/>
          <p:cNvSpPr/>
          <p:nvPr/>
        </p:nvSpPr>
        <p:spPr>
          <a:xfrm>
            <a:off x="4724400" y="4669166"/>
            <a:ext cx="2057400" cy="1415772"/>
          </a:xfrm>
          <a:prstGeom prst="rect">
            <a:avLst/>
          </a:prstGeom>
        </p:spPr>
        <p:txBody>
          <a:bodyPr wrap="square">
            <a:spAutoFit/>
          </a:bodyPr>
          <a:lstStyle/>
          <a:p>
            <a:r>
              <a:rPr lang="fr-FR" sz="1600" b="1" dirty="0">
                <a:solidFill>
                  <a:schemeClr val="bg1"/>
                </a:solidFill>
              </a:rPr>
              <a:t>QUEUES: </a:t>
            </a:r>
          </a:p>
          <a:p>
            <a:r>
              <a:rPr lang="fr-FR" sz="1400" dirty="0">
                <a:solidFill>
                  <a:schemeClr val="bg1"/>
                </a:solidFill>
              </a:rPr>
              <a:t>File de messages selon le principe FIFO, pour la communication asynchrone entre instances.</a:t>
            </a:r>
          </a:p>
        </p:txBody>
      </p:sp>
      <p:sp>
        <p:nvSpPr>
          <p:cNvPr id="16" name="Rectangle 15"/>
          <p:cNvSpPr/>
          <p:nvPr/>
        </p:nvSpPr>
        <p:spPr>
          <a:xfrm>
            <a:off x="6858000" y="4669166"/>
            <a:ext cx="2057400" cy="984885"/>
          </a:xfrm>
          <a:prstGeom prst="rect">
            <a:avLst/>
          </a:prstGeom>
        </p:spPr>
        <p:txBody>
          <a:bodyPr wrap="square">
            <a:spAutoFit/>
          </a:bodyPr>
          <a:lstStyle/>
          <a:p>
            <a:r>
              <a:rPr lang="fr-FR" sz="1600" b="1" dirty="0">
                <a:solidFill>
                  <a:schemeClr val="bg1"/>
                </a:solidFill>
              </a:rPr>
              <a:t>DRIVES: </a:t>
            </a:r>
          </a:p>
          <a:p>
            <a:r>
              <a:rPr lang="fr-FR" sz="1400" dirty="0">
                <a:solidFill>
                  <a:schemeClr val="bg1"/>
                </a:solidFill>
              </a:rPr>
              <a:t>Disque NTFS partagé entre de multiples instances.</a:t>
            </a:r>
          </a:p>
        </p:txBody>
      </p:sp>
      <p:sp>
        <p:nvSpPr>
          <p:cNvPr id="2" name="Flèche droite 1"/>
          <p:cNvSpPr/>
          <p:nvPr/>
        </p:nvSpPr>
        <p:spPr>
          <a:xfrm>
            <a:off x="1683351" y="3168652"/>
            <a:ext cx="673768" cy="360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1659288" y="2915716"/>
            <a:ext cx="635495" cy="276999"/>
          </a:xfrm>
          <a:prstGeom prst="rect">
            <a:avLst/>
          </a:prstGeom>
          <a:noFill/>
        </p:spPr>
        <p:txBody>
          <a:bodyPr wrap="none" rtlCol="0">
            <a:spAutoFit/>
          </a:bodyPr>
          <a:lstStyle/>
          <a:p>
            <a:r>
              <a:rPr lang="fr-FR" sz="1200" dirty="0">
                <a:solidFill>
                  <a:schemeClr val="bg1"/>
                </a:solidFill>
              </a:rPr>
              <a:t>HTTP/S</a:t>
            </a:r>
          </a:p>
        </p:txBody>
      </p:sp>
      <p:sp>
        <p:nvSpPr>
          <p:cNvPr id="15" name="ZoneTexte 14"/>
          <p:cNvSpPr txBox="1"/>
          <p:nvPr/>
        </p:nvSpPr>
        <p:spPr>
          <a:xfrm>
            <a:off x="373546" y="848616"/>
            <a:ext cx="7961603" cy="1384995"/>
          </a:xfrm>
          <a:prstGeom prst="rect">
            <a:avLst/>
          </a:prstGeom>
          <a:noFill/>
        </p:spPr>
        <p:txBody>
          <a:bodyPr wrap="none" rtlCol="0">
            <a:spAutoFit/>
          </a:bodyPr>
          <a:lstStyle/>
          <a:p>
            <a:pPr marL="285750" indent="-285750">
              <a:buFont typeface="Arial" pitchFamily="34" charset="0"/>
              <a:buChar char="•"/>
            </a:pPr>
            <a:r>
              <a:rPr lang="fr-FR" sz="1400" dirty="0">
                <a:solidFill>
                  <a:schemeClr val="bg1"/>
                </a:solidFill>
              </a:rPr>
              <a:t>Le “Storage” Windows Azure est un service de stockage géré par Windows Azure</a:t>
            </a:r>
          </a:p>
          <a:p>
            <a:pPr marL="285750" indent="-285750">
              <a:buFont typeface="Arial" pitchFamily="34" charset="0"/>
              <a:buChar char="•"/>
            </a:pPr>
            <a:r>
              <a:rPr lang="fr-FR" sz="1400" dirty="0">
                <a:solidFill>
                  <a:schemeClr val="bg1"/>
                </a:solidFill>
              </a:rPr>
              <a:t>Les données peuvent être utilisées dans les applications Azure, ou accédées directement par URL</a:t>
            </a:r>
          </a:p>
          <a:p>
            <a:pPr marL="285750" indent="-285750">
              <a:buFont typeface="Arial" pitchFamily="34" charset="0"/>
              <a:buChar char="•"/>
            </a:pPr>
            <a:r>
              <a:rPr lang="fr-FR" sz="1400" dirty="0">
                <a:solidFill>
                  <a:schemeClr val="bg1"/>
                </a:solidFill>
              </a:rPr>
              <a:t>L’URL d’accès peut être personnalisée avec son propre nom de domaine</a:t>
            </a:r>
          </a:p>
          <a:p>
            <a:pPr marL="285750" indent="-285750">
              <a:buFont typeface="Arial" pitchFamily="34" charset="0"/>
              <a:buChar char="•"/>
            </a:pPr>
            <a:r>
              <a:rPr lang="fr-FR" sz="1400" dirty="0">
                <a:solidFill>
                  <a:schemeClr val="bg1"/>
                </a:solidFill>
              </a:rPr>
              <a:t>L’accès aux blobs est sécurisé par un système de contrôle d’accès permettant de définir des règles fines</a:t>
            </a:r>
          </a:p>
          <a:p>
            <a:pPr marL="285750" indent="-285750">
              <a:buFont typeface="Arial" pitchFamily="34" charset="0"/>
              <a:buChar char="•"/>
            </a:pPr>
            <a:r>
              <a:rPr lang="fr-FR" sz="1400" dirty="0">
                <a:solidFill>
                  <a:schemeClr val="bg1"/>
                </a:solidFill>
              </a:rPr>
              <a:t>Les Blobs peuvent être mis en cache par le service Windows Azure Content </a:t>
            </a:r>
            <a:r>
              <a:rPr lang="fr-FR" sz="1400" dirty="0" err="1">
                <a:solidFill>
                  <a:schemeClr val="bg1"/>
                </a:solidFill>
              </a:rPr>
              <a:t>Delivery</a:t>
            </a:r>
            <a:r>
              <a:rPr lang="fr-FR" sz="1400" dirty="0">
                <a:solidFill>
                  <a:schemeClr val="bg1"/>
                </a:solidFill>
              </a:rPr>
              <a:t> Network (CDN)</a:t>
            </a:r>
          </a:p>
          <a:p>
            <a:pPr marL="285750" indent="-285750">
              <a:buFont typeface="Arial" pitchFamily="34" charset="0"/>
              <a:buChar char="•"/>
            </a:pPr>
            <a:endParaRPr lang="fr-FR" sz="1400" dirty="0">
              <a:solidFill>
                <a:schemeClr val="bg1"/>
              </a:solidFill>
            </a:endParaRPr>
          </a:p>
        </p:txBody>
      </p:sp>
    </p:spTree>
    <p:extLst>
      <p:ext uri="{BB962C8B-B14F-4D97-AF65-F5344CB8AC3E}">
        <p14:creationId xmlns:p14="http://schemas.microsoft.com/office/powerpoint/2010/main" val="36358970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US" dirty="0"/>
              <a:t>Windows Azure Connect</a:t>
            </a:r>
          </a:p>
        </p:txBody>
      </p:sp>
      <p:sp>
        <p:nvSpPr>
          <p:cNvPr id="3" name="Text Placeholder 2"/>
          <p:cNvSpPr>
            <a:spLocks noGrp="1"/>
          </p:cNvSpPr>
          <p:nvPr>
            <p:ph sz="half" idx="1"/>
          </p:nvPr>
        </p:nvSpPr>
        <p:spPr>
          <a:xfrm>
            <a:off x="346910" y="1468876"/>
            <a:ext cx="4643379" cy="5226949"/>
          </a:xfrm>
        </p:spPr>
        <p:txBody>
          <a:bodyPr>
            <a:normAutofit/>
          </a:bodyPr>
          <a:lstStyle/>
          <a:p>
            <a:r>
              <a:rPr lang="fr-FR" sz="1800" dirty="0"/>
              <a:t>Support des protocoles standards </a:t>
            </a:r>
            <a:r>
              <a:rPr lang="fr-FR" sz="1800" dirty="0" err="1"/>
              <a:t>IPSec</a:t>
            </a:r>
            <a:endParaRPr lang="fr-FR" sz="1800" dirty="0"/>
          </a:p>
          <a:p>
            <a:pPr marL="0" indent="0">
              <a:buNone/>
            </a:pPr>
            <a:endParaRPr lang="fr-FR" sz="1800" dirty="0"/>
          </a:p>
          <a:p>
            <a:r>
              <a:rPr lang="fr-FR" sz="1800" dirty="0"/>
              <a:t>Permet l’intégration des applications et bases de données internes avec Azure</a:t>
            </a:r>
          </a:p>
          <a:p>
            <a:endParaRPr lang="fr-FR" sz="1800" dirty="0"/>
          </a:p>
          <a:p>
            <a:r>
              <a:rPr lang="fr-FR" sz="1800" dirty="0"/>
              <a:t>Permet l’administration à distance du « </a:t>
            </a:r>
            <a:r>
              <a:rPr lang="fr-FR" sz="1800" dirty="0" err="1"/>
              <a:t>datacenter</a:t>
            </a:r>
            <a:r>
              <a:rPr lang="fr-FR" sz="1800" dirty="0"/>
              <a:t> virtuel </a:t>
            </a:r>
            <a:r>
              <a:rPr lang="fr-FR" sz="1800" dirty="0" err="1"/>
              <a:t>cloud</a:t>
            </a:r>
            <a:r>
              <a:rPr lang="fr-FR" sz="1800" dirty="0"/>
              <a:t> » à partir des outils internes comme System Center</a:t>
            </a:r>
          </a:p>
          <a:p>
            <a:endParaRPr lang="fr-FR" sz="1800" dirty="0"/>
          </a:p>
          <a:p>
            <a:r>
              <a:rPr lang="fr-FR" sz="1800" dirty="0"/>
              <a:t>Configuration et administration simplifiées :</a:t>
            </a:r>
          </a:p>
          <a:p>
            <a:endParaRPr lang="fr-FR" sz="1800" dirty="0"/>
          </a:p>
          <a:p>
            <a:pPr lvl="1"/>
            <a:r>
              <a:rPr lang="fr-FR" sz="1800" dirty="0"/>
              <a:t>Intégration dans le modèle de services Azure</a:t>
            </a:r>
          </a:p>
          <a:p>
            <a:pPr lvl="1"/>
            <a:r>
              <a:rPr lang="fr-FR" sz="1800" dirty="0"/>
              <a:t>Support de tous les composants Azure</a:t>
            </a:r>
          </a:p>
        </p:txBody>
      </p:sp>
      <p:sp>
        <p:nvSpPr>
          <p:cNvPr id="21" name="Text Placeholder 2"/>
          <p:cNvSpPr>
            <a:spLocks noGrp="1"/>
          </p:cNvSpPr>
          <p:nvPr>
            <p:ph sz="half" idx="1"/>
          </p:nvPr>
        </p:nvSpPr>
        <p:spPr>
          <a:xfrm>
            <a:off x="264717" y="946253"/>
            <a:ext cx="8057503" cy="394515"/>
          </a:xfrm>
        </p:spPr>
        <p:txBody>
          <a:bodyPr>
            <a:normAutofit/>
          </a:bodyPr>
          <a:lstStyle/>
          <a:p>
            <a:pPr marL="0" indent="0">
              <a:buNone/>
            </a:pPr>
            <a:r>
              <a:rPr lang="en-US" sz="1800" b="1" dirty="0" err="1">
                <a:latin typeface="Segoe" pitchFamily="34" charset="0"/>
              </a:rPr>
              <a:t>Connexion</a:t>
            </a:r>
            <a:r>
              <a:rPr lang="en-US" sz="1800" b="1" dirty="0">
                <a:latin typeface="Segoe" pitchFamily="34" charset="0"/>
              </a:rPr>
              <a:t> </a:t>
            </a:r>
            <a:r>
              <a:rPr lang="en-US" sz="1800" b="1" dirty="0" err="1">
                <a:latin typeface="Segoe" pitchFamily="34" charset="0"/>
              </a:rPr>
              <a:t>sécurisée</a:t>
            </a:r>
            <a:r>
              <a:rPr lang="en-US" sz="1800" b="1" dirty="0">
                <a:latin typeface="Segoe" pitchFamily="34" charset="0"/>
              </a:rPr>
              <a:t> </a:t>
            </a:r>
            <a:r>
              <a:rPr lang="en-US" sz="1800" b="1" dirty="0" err="1">
                <a:latin typeface="Segoe" pitchFamily="34" charset="0"/>
              </a:rPr>
              <a:t>cryptée</a:t>
            </a:r>
            <a:r>
              <a:rPr lang="en-US" sz="1800" b="1" dirty="0">
                <a:latin typeface="Segoe" pitchFamily="34" charset="0"/>
              </a:rPr>
              <a:t> entre Azure et </a:t>
            </a:r>
            <a:r>
              <a:rPr lang="en-US" sz="1800" b="1" dirty="0" err="1">
                <a:latin typeface="Segoe" pitchFamily="34" charset="0"/>
              </a:rPr>
              <a:t>votre</a:t>
            </a:r>
            <a:r>
              <a:rPr lang="en-US" sz="1800" b="1" dirty="0">
                <a:latin typeface="Segoe" pitchFamily="34" charset="0"/>
              </a:rPr>
              <a:t> </a:t>
            </a:r>
            <a:r>
              <a:rPr lang="en-US" sz="1800" b="1" dirty="0" err="1">
                <a:latin typeface="Segoe" pitchFamily="34" charset="0"/>
              </a:rPr>
              <a:t>réseau</a:t>
            </a:r>
            <a:r>
              <a:rPr lang="en-US" sz="1800" b="1" dirty="0">
                <a:latin typeface="Segoe" pitchFamily="34" charset="0"/>
              </a:rPr>
              <a:t> </a:t>
            </a:r>
            <a:r>
              <a:rPr lang="en-US" sz="1800" b="1" dirty="0" err="1">
                <a:latin typeface="Segoe" pitchFamily="34" charset="0"/>
              </a:rPr>
              <a:t>privé</a:t>
            </a:r>
            <a:endParaRPr lang="en-US" sz="1600" b="1" dirty="0">
              <a:latin typeface="Segoe" pitchFamily="34" charset="0"/>
            </a:endParaRPr>
          </a:p>
        </p:txBody>
      </p:sp>
      <p:grpSp>
        <p:nvGrpSpPr>
          <p:cNvPr id="22" name="Groupe 21"/>
          <p:cNvGrpSpPr/>
          <p:nvPr/>
        </p:nvGrpSpPr>
        <p:grpSpPr>
          <a:xfrm>
            <a:off x="7232983" y="6451927"/>
            <a:ext cx="1817099" cy="325862"/>
            <a:chOff x="7232983" y="6451927"/>
            <a:chExt cx="1817099" cy="325862"/>
          </a:xfrm>
        </p:grpSpPr>
        <p:sp>
          <p:nvSpPr>
            <p:cNvPr id="23" name="Rectangle à coins arrondis 22"/>
            <p:cNvSpPr/>
            <p:nvPr/>
          </p:nvSpPr>
          <p:spPr>
            <a:xfrm>
              <a:off x="7232983" y="6451927"/>
              <a:ext cx="1817099" cy="32586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24" name="Picture 3" descr="D:\AA - Microsoft\Events DVD 35\DVD_ART35\Logos\Azure Services Platform\Windows Azure\Windows Azure logo bl.pn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7511532" y="6512270"/>
              <a:ext cx="1260000" cy="223839"/>
            </a:xfrm>
            <a:prstGeom prst="rect">
              <a:avLst/>
            </a:prstGeom>
            <a:noFill/>
            <a:ln>
              <a:noFill/>
            </a:ln>
          </p:spPr>
        </p:pic>
      </p:grpSp>
      <p:pic>
        <p:nvPicPr>
          <p:cNvPr id="27" name="Picture 72" descr="\\SERVER3\InternalBin\Resource DVD\DVD_ART36\Artwork_Imagery\Icons - Illustrations\Internet Clouds web\cloud 4.png"/>
          <p:cNvPicPr>
            <a:picLocks noChangeAspect="1" noChangeArrowheads="1"/>
          </p:cNvPicPr>
          <p:nvPr/>
        </p:nvPicPr>
        <p:blipFill>
          <a:blip r:embed="rId3" cstate="print"/>
          <a:srcRect t="27139"/>
          <a:stretch>
            <a:fillRect/>
          </a:stretch>
        </p:blipFill>
        <p:spPr bwMode="auto">
          <a:xfrm rot="20616818">
            <a:off x="5704361" y="2058459"/>
            <a:ext cx="2779741" cy="1461227"/>
          </a:xfrm>
          <a:prstGeom prst="rect">
            <a:avLst/>
          </a:prstGeom>
          <a:noFill/>
        </p:spPr>
      </p:pic>
      <p:sp>
        <p:nvSpPr>
          <p:cNvPr id="30" name="Oval 73"/>
          <p:cNvSpPr/>
          <p:nvPr/>
        </p:nvSpPr>
        <p:spPr>
          <a:xfrm>
            <a:off x="6083739" y="3823157"/>
            <a:ext cx="2624909" cy="1543050"/>
          </a:xfrm>
          <a:prstGeom prst="ellipse">
            <a:avLst/>
          </a:prstGeom>
          <a:solidFill>
            <a:srgbClr val="FFFFFF">
              <a:lumMod val="85000"/>
              <a:alpha val="13000"/>
            </a:srgbClr>
          </a:solidFill>
          <a:ln w="19050" cap="flat" cmpd="sng" algn="ctr">
            <a:solidFill>
              <a:srgbClr val="EAEAEA">
                <a:alpha val="46000"/>
              </a:srgbClr>
            </a:solidFill>
            <a:prstDash val="solid"/>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38" name="TextBox 60"/>
          <p:cNvSpPr txBox="1"/>
          <p:nvPr/>
        </p:nvSpPr>
        <p:spPr>
          <a:xfrm>
            <a:off x="6987638" y="5380924"/>
            <a:ext cx="685078" cy="253916"/>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35">
              <a:defRPr/>
            </a:pPr>
            <a:r>
              <a:rPr lang="en-US" sz="1200" dirty="0">
                <a:solidFill>
                  <a:srgbClr val="FFFFFF"/>
                </a:solidFill>
                <a:latin typeface="Segoe Condensed"/>
              </a:rPr>
              <a:t>Enterprise</a:t>
            </a:r>
          </a:p>
        </p:txBody>
      </p:sp>
      <p:sp>
        <p:nvSpPr>
          <p:cNvPr id="39" name="Rounded Rectangle 75"/>
          <p:cNvSpPr/>
          <p:nvPr/>
        </p:nvSpPr>
        <p:spPr>
          <a:xfrm>
            <a:off x="7689427" y="4181865"/>
            <a:ext cx="973691" cy="869417"/>
          </a:xfrm>
          <a:prstGeom prst="roundRect">
            <a:avLst/>
          </a:prstGeom>
          <a:solidFill>
            <a:srgbClr val="16A5D9">
              <a:alpha val="19000"/>
            </a:srgbClr>
          </a:solidFill>
          <a:ln w="28575" cap="flat" cmpd="sng" algn="ctr">
            <a:solidFill>
              <a:schemeClr val="tx2">
                <a:lumMod val="75000"/>
              </a:schemeClr>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40" name="Rounded Rectangle 76"/>
          <p:cNvSpPr/>
          <p:nvPr/>
        </p:nvSpPr>
        <p:spPr>
          <a:xfrm>
            <a:off x="5222245" y="3915956"/>
            <a:ext cx="1752663" cy="791952"/>
          </a:xfrm>
          <a:prstGeom prst="roundRect">
            <a:avLst/>
          </a:prstGeom>
          <a:solidFill>
            <a:srgbClr val="16A5D9">
              <a:alpha val="19000"/>
            </a:srgbClr>
          </a:solidFill>
          <a:ln w="28575" cap="flat" cmpd="sng" algn="ctr">
            <a:solidFill>
              <a:schemeClr val="tx2">
                <a:lumMod val="75000"/>
              </a:schemeClr>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41" name="Rectangle 40"/>
          <p:cNvSpPr/>
          <p:nvPr/>
        </p:nvSpPr>
        <p:spPr>
          <a:xfrm>
            <a:off x="6466184" y="1725833"/>
            <a:ext cx="2066476" cy="392423"/>
          </a:xfrm>
          <a:prstGeom prst="rect">
            <a:avLst/>
          </a:prstGeom>
        </p:spPr>
        <p:txBody>
          <a:bodyPr wrap="none" lIns="68586" tIns="34294" rIns="68586" bIns="34294">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835">
              <a:defRPr/>
            </a:pPr>
            <a:r>
              <a:rPr lang="en-US" sz="2100" dirty="0">
                <a:solidFill>
                  <a:schemeClr val="bg1"/>
                </a:solidFill>
                <a:latin typeface="Segoe Condensed"/>
              </a:rPr>
              <a:t>Windows Azure </a:t>
            </a:r>
          </a:p>
        </p:txBody>
      </p:sp>
      <p:sp>
        <p:nvSpPr>
          <p:cNvPr id="42" name="Up-Down Arrow 78"/>
          <p:cNvSpPr/>
          <p:nvPr/>
        </p:nvSpPr>
        <p:spPr bwMode="auto">
          <a:xfrm rot="2522016">
            <a:off x="6592574" y="2692535"/>
            <a:ext cx="282998" cy="1297136"/>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3" tIns="34292" rIns="68583" bIns="3429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37"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pic>
        <p:nvPicPr>
          <p:cNvPr id="43" name="Picture 79" descr="C:\Users\Claudette\Documents\DVD_ART37-Sept2010\Artwork_Imagery\Icons - Illustrations\_ WINDOWS SERVER ICONS\Hardware\Computer PC desktop mach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786" y="4006058"/>
            <a:ext cx="522195" cy="4357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0"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565" y="4757536"/>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1"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4907" y="4825974"/>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5449" y="4825974"/>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3"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9839" y="4585728"/>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4"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1225" y="4279959"/>
            <a:ext cx="324634" cy="44412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73"/>
          <p:cNvSpPr txBox="1"/>
          <p:nvPr/>
        </p:nvSpPr>
        <p:spPr>
          <a:xfrm>
            <a:off x="8020491" y="4725680"/>
            <a:ext cx="871084" cy="253924"/>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35">
              <a:defRPr/>
            </a:pPr>
            <a:r>
              <a:rPr lang="en-US" sz="1200" dirty="0">
                <a:solidFill>
                  <a:schemeClr val="bg1"/>
                </a:solidFill>
                <a:latin typeface="Segoe Condensed"/>
              </a:rPr>
              <a:t>Databases</a:t>
            </a:r>
          </a:p>
        </p:txBody>
      </p:sp>
      <p:sp>
        <p:nvSpPr>
          <p:cNvPr id="50" name="5-Point Star 86"/>
          <p:cNvSpPr/>
          <p:nvPr/>
        </p:nvSpPr>
        <p:spPr>
          <a:xfrm>
            <a:off x="8088328" y="4181863"/>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51" name="5-Point Star 87"/>
          <p:cNvSpPr/>
          <p:nvPr/>
        </p:nvSpPr>
        <p:spPr>
          <a:xfrm>
            <a:off x="7704667" y="450216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52" name="5-Point Star 88"/>
          <p:cNvSpPr/>
          <p:nvPr/>
        </p:nvSpPr>
        <p:spPr>
          <a:xfrm>
            <a:off x="6479871" y="399460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pic>
        <p:nvPicPr>
          <p:cNvPr id="53" name="Picture 89" descr="C:\Users\Claudette\Documents\DVD_ART37-Sept2010\Artwork_Imagery\Icons - Illustrations\_ WINDOWS SERVER ICONS\Hardware\Computer PC desktop mach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983" y="4006058"/>
            <a:ext cx="522195" cy="435769"/>
          </a:xfrm>
          <a:prstGeom prst="rect">
            <a:avLst/>
          </a:prstGeom>
          <a:noFill/>
          <a:extLst>
            <a:ext uri="{909E8E84-426E-40DD-AFC4-6F175D3DCCD1}">
              <a14:hiddenFill xmlns:a14="http://schemas.microsoft.com/office/drawing/2010/main">
                <a:solidFill>
                  <a:srgbClr val="FFFFFF"/>
                </a:solidFill>
              </a14:hiddenFill>
            </a:ext>
          </a:extLst>
        </p:spPr>
      </p:pic>
      <p:sp>
        <p:nvSpPr>
          <p:cNvPr id="54" name="5-Point Star 90"/>
          <p:cNvSpPr/>
          <p:nvPr/>
        </p:nvSpPr>
        <p:spPr>
          <a:xfrm>
            <a:off x="5508067" y="399460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55" name="TextBox 79"/>
          <p:cNvSpPr txBox="1"/>
          <p:nvPr/>
        </p:nvSpPr>
        <p:spPr>
          <a:xfrm>
            <a:off x="5143561" y="4451810"/>
            <a:ext cx="1032987" cy="238535"/>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835">
              <a:defRPr/>
            </a:pPr>
            <a:r>
              <a:rPr lang="en-US" sz="1100" dirty="0">
                <a:solidFill>
                  <a:schemeClr val="bg1"/>
                </a:solidFill>
                <a:latin typeface="Segoe Condensed"/>
              </a:rPr>
              <a:t>Dev machines</a:t>
            </a:r>
          </a:p>
        </p:txBody>
      </p:sp>
      <p:sp>
        <p:nvSpPr>
          <p:cNvPr id="56" name="Rounded Rectangle 92"/>
          <p:cNvSpPr/>
          <p:nvPr/>
        </p:nvSpPr>
        <p:spPr>
          <a:xfrm>
            <a:off x="6442188" y="2061129"/>
            <a:ext cx="2073672" cy="800100"/>
          </a:xfrm>
          <a:prstGeom prst="roundRect">
            <a:avLst/>
          </a:prstGeom>
          <a:solidFill>
            <a:srgbClr val="16A5D9">
              <a:alpha val="19000"/>
            </a:srgbClr>
          </a:solidFill>
          <a:ln w="28575" cap="flat" cmpd="sng" algn="ctr">
            <a:solidFill>
              <a:schemeClr val="tx2">
                <a:lumMod val="75000"/>
              </a:schemeClr>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grpSp>
        <p:nvGrpSpPr>
          <p:cNvPr id="57" name="Group 93"/>
          <p:cNvGrpSpPr/>
          <p:nvPr/>
        </p:nvGrpSpPr>
        <p:grpSpPr>
          <a:xfrm>
            <a:off x="5756365" y="2680157"/>
            <a:ext cx="1136019" cy="1201850"/>
            <a:chOff x="4876800" y="2667000"/>
            <a:chExt cx="1136025" cy="1602466"/>
          </a:xfrm>
        </p:grpSpPr>
        <p:sp>
          <p:nvSpPr>
            <p:cNvPr id="58" name="Cloud 101"/>
            <p:cNvSpPr/>
            <p:nvPr/>
          </p:nvSpPr>
          <p:spPr>
            <a:xfrm>
              <a:off x="4876800" y="2667000"/>
              <a:ext cx="977713" cy="533400"/>
            </a:xfrm>
            <a:prstGeom prst="cloud">
              <a:avLst/>
            </a:prstGeom>
            <a:gradFill rotWithShape="1">
              <a:gsLst>
                <a:gs pos="0">
                  <a:srgbClr val="DF7525">
                    <a:shade val="51000"/>
                    <a:satMod val="130000"/>
                  </a:srgbClr>
                </a:gs>
                <a:gs pos="80000">
                  <a:srgbClr val="DF7525">
                    <a:shade val="93000"/>
                    <a:satMod val="130000"/>
                  </a:srgbClr>
                </a:gs>
                <a:gs pos="100000">
                  <a:srgbClr val="DF7525">
                    <a:shade val="94000"/>
                    <a:satMod val="135000"/>
                  </a:srgbClr>
                </a:gs>
              </a:gsLst>
              <a:lin ang="16200000" scaled="0"/>
            </a:gradFill>
            <a:ln w="9525" cap="flat" cmpd="sng" algn="ctr">
              <a:solidFill>
                <a:srgbClr val="DF7525">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1400" dirty="0">
                  <a:solidFill>
                    <a:srgbClr val="FFFFFF"/>
                  </a:solidFill>
                  <a:latin typeface="Segoe Condensed"/>
                </a:rPr>
                <a:t>Relay</a:t>
              </a:r>
              <a:endParaRPr lang="en-US" sz="900" b="1" dirty="0">
                <a:solidFill>
                  <a:srgbClr val="000000"/>
                </a:solidFill>
                <a:latin typeface="Segoe Condensed"/>
              </a:endParaRPr>
            </a:p>
          </p:txBody>
        </p:sp>
        <p:cxnSp>
          <p:nvCxnSpPr>
            <p:cNvPr id="59" name="Straight Arrow Connector 102"/>
            <p:cNvCxnSpPr/>
            <p:nvPr/>
          </p:nvCxnSpPr>
          <p:spPr>
            <a:xfrm flipH="1">
              <a:off x="5696205" y="2735739"/>
              <a:ext cx="316620" cy="152957"/>
            </a:xfrm>
            <a:prstGeom prst="straightConnector1">
              <a:avLst/>
            </a:prstGeom>
            <a:noFill/>
            <a:ln w="38100" cap="flat" cmpd="sng" algn="ctr">
              <a:solidFill>
                <a:srgbClr val="EAEAEA"/>
              </a:solidFill>
              <a:prstDash val="sysDash"/>
              <a:headEnd type="arrow"/>
              <a:tailEnd type="arrow"/>
            </a:ln>
            <a:effectLst/>
          </p:spPr>
        </p:cxnSp>
        <p:cxnSp>
          <p:nvCxnSpPr>
            <p:cNvPr id="60" name="Straight Arrow Connector 103"/>
            <p:cNvCxnSpPr/>
            <p:nvPr/>
          </p:nvCxnSpPr>
          <p:spPr>
            <a:xfrm flipV="1">
              <a:off x="5181638" y="3200401"/>
              <a:ext cx="0" cy="1069065"/>
            </a:xfrm>
            <a:prstGeom prst="straightConnector1">
              <a:avLst/>
            </a:prstGeom>
            <a:noFill/>
            <a:ln w="38100" cap="flat" cmpd="sng" algn="ctr">
              <a:solidFill>
                <a:srgbClr val="EAEAEA"/>
              </a:solidFill>
              <a:prstDash val="sysDash"/>
              <a:headEnd type="arrow"/>
              <a:tailEnd type="arrow"/>
            </a:ln>
            <a:effectLst/>
          </p:spPr>
        </p:cxnSp>
      </p:grpSp>
      <p:cxnSp>
        <p:nvCxnSpPr>
          <p:cNvPr id="61" name="Straight Arrow Connector 94"/>
          <p:cNvCxnSpPr/>
          <p:nvPr/>
        </p:nvCxnSpPr>
        <p:spPr>
          <a:xfrm flipH="1" flipV="1">
            <a:off x="6594589" y="2908758"/>
            <a:ext cx="1143000" cy="1200150"/>
          </a:xfrm>
          <a:prstGeom prst="straightConnector1">
            <a:avLst/>
          </a:prstGeom>
          <a:noFill/>
          <a:ln w="38100" cap="flat" cmpd="sng" algn="ctr">
            <a:solidFill>
              <a:srgbClr val="EAEAEA"/>
            </a:solidFill>
            <a:prstDash val="sysDash"/>
            <a:headEnd type="arrow"/>
            <a:tailEnd type="arrow"/>
          </a:ln>
          <a:effectLst/>
        </p:spPr>
      </p:cxnSp>
      <p:sp>
        <p:nvSpPr>
          <p:cNvPr id="62" name="Rounded Rectangle 95"/>
          <p:cNvSpPr/>
          <p:nvPr/>
        </p:nvSpPr>
        <p:spPr>
          <a:xfrm>
            <a:off x="7737588" y="2108658"/>
            <a:ext cx="685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28575" cap="flat" cmpd="sng" algn="ctr">
            <a:solidFill>
              <a:srgbClr val="FFC000"/>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B</a:t>
            </a:r>
          </a:p>
        </p:txBody>
      </p:sp>
      <p:cxnSp>
        <p:nvCxnSpPr>
          <p:cNvPr id="63" name="Straight Connector 96"/>
          <p:cNvCxnSpPr>
            <a:stCxn id="66" idx="3"/>
            <a:endCxn id="62" idx="1"/>
          </p:cNvCxnSpPr>
          <p:nvPr/>
        </p:nvCxnSpPr>
        <p:spPr>
          <a:xfrm>
            <a:off x="7356587" y="2251533"/>
            <a:ext cx="381000" cy="0"/>
          </a:xfrm>
          <a:prstGeom prst="line">
            <a:avLst/>
          </a:prstGeom>
          <a:noFill/>
          <a:ln w="76200" cap="flat" cmpd="sng" algn="ctr">
            <a:solidFill>
              <a:srgbClr val="F0694E"/>
            </a:solidFill>
            <a:prstDash val="solid"/>
          </a:ln>
          <a:effectLst/>
        </p:spPr>
      </p:cxnSp>
      <p:cxnSp>
        <p:nvCxnSpPr>
          <p:cNvPr id="64" name="Straight Connector 97"/>
          <p:cNvCxnSpPr/>
          <p:nvPr/>
        </p:nvCxnSpPr>
        <p:spPr>
          <a:xfrm>
            <a:off x="7013689" y="2266232"/>
            <a:ext cx="382504" cy="332576"/>
          </a:xfrm>
          <a:prstGeom prst="line">
            <a:avLst/>
          </a:prstGeom>
          <a:noFill/>
          <a:ln w="76200" cap="flat" cmpd="sng" algn="ctr">
            <a:solidFill>
              <a:srgbClr val="F0694E"/>
            </a:solidFill>
            <a:prstDash val="solid"/>
          </a:ln>
          <a:effectLst/>
        </p:spPr>
      </p:cxnSp>
      <p:sp>
        <p:nvSpPr>
          <p:cNvPr id="65" name="Up-Down Arrow 98"/>
          <p:cNvSpPr/>
          <p:nvPr/>
        </p:nvSpPr>
        <p:spPr bwMode="auto">
          <a:xfrm>
            <a:off x="8137653" y="2451558"/>
            <a:ext cx="282998" cy="1657350"/>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3" tIns="34292" rIns="68583" bIns="3429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37"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sp>
        <p:nvSpPr>
          <p:cNvPr id="66" name="Rounded Rectangle 99"/>
          <p:cNvSpPr/>
          <p:nvPr/>
        </p:nvSpPr>
        <p:spPr>
          <a:xfrm>
            <a:off x="6670787" y="2108658"/>
            <a:ext cx="685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9525" cap="flat" cmpd="sng" algn="ctr">
            <a:solidFill>
              <a:srgbClr val="56A4E4">
                <a:shade val="95000"/>
                <a:satMod val="105000"/>
              </a:srgbClr>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A</a:t>
            </a:r>
          </a:p>
        </p:txBody>
      </p:sp>
      <p:sp>
        <p:nvSpPr>
          <p:cNvPr id="67" name="Rounded Rectangle 100"/>
          <p:cNvSpPr/>
          <p:nvPr/>
        </p:nvSpPr>
        <p:spPr>
          <a:xfrm>
            <a:off x="6899388" y="2508708"/>
            <a:ext cx="1066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28575" cap="flat" cmpd="sng" algn="ctr">
            <a:solidFill>
              <a:srgbClr val="FFC000"/>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C</a:t>
            </a:r>
          </a:p>
          <a:p>
            <a:pPr algn="ctr" defTabSz="685835">
              <a:defRPr/>
            </a:pPr>
            <a:r>
              <a:rPr lang="en-US" sz="800" dirty="0">
                <a:solidFill>
                  <a:srgbClr val="FFFFFF"/>
                </a:solidFill>
                <a:latin typeface="Segoe Condensed"/>
              </a:rPr>
              <a:t>(multiple VM’s)</a:t>
            </a:r>
            <a:endParaRPr lang="en-US" sz="900" dirty="0">
              <a:solidFill>
                <a:srgbClr val="FFFFFF"/>
              </a:solidFill>
              <a:latin typeface="Segoe Condensed"/>
            </a:endParaRPr>
          </a:p>
        </p:txBody>
      </p:sp>
    </p:spTree>
    <p:extLst>
      <p:ext uri="{BB962C8B-B14F-4D97-AF65-F5344CB8AC3E}">
        <p14:creationId xmlns:p14="http://schemas.microsoft.com/office/powerpoint/2010/main" val="196544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382000" cy="1218795"/>
          </a:xfrm>
        </p:spPr>
        <p:txBody>
          <a:bodyPr/>
          <a:lstStyle/>
          <a:p>
            <a:r>
              <a:rPr lang="fr-FR" sz="3200" dirty="0"/>
              <a:t>SQL AZURE est une « DB as a Service »</a:t>
            </a:r>
            <a:endParaRPr lang="fr-FR" sz="3200" dirty="0">
              <a:gradFill>
                <a:gsLst>
                  <a:gs pos="50000">
                    <a:schemeClr val="tx2"/>
                  </a:gs>
                  <a:gs pos="100000">
                    <a:schemeClr val="tx2"/>
                  </a:gs>
                </a:gsLst>
                <a:lin ang="5400000" scaled="0"/>
              </a:gradFill>
            </a:endParaRPr>
          </a:p>
        </p:txBody>
      </p:sp>
      <p:sp>
        <p:nvSpPr>
          <p:cNvPr id="3" name="Text Placeholder 2"/>
          <p:cNvSpPr>
            <a:spLocks noGrp="1"/>
          </p:cNvSpPr>
          <p:nvPr>
            <p:ph type="body" sz="quarter" idx="4294967295"/>
          </p:nvPr>
        </p:nvSpPr>
        <p:spPr>
          <a:xfrm>
            <a:off x="3790973" y="1412776"/>
            <a:ext cx="5101507" cy="4337291"/>
          </a:xfrm>
          <a:prstGeom prst="rect">
            <a:avLst/>
          </a:prstGeom>
        </p:spPr>
        <p:txBody>
          <a:bodyPr>
            <a:noAutofit/>
          </a:bodyPr>
          <a:lstStyle/>
          <a:p>
            <a:r>
              <a:rPr lang="en-US" sz="1600" dirty="0" err="1"/>
              <a:t>Basée</a:t>
            </a:r>
            <a:r>
              <a:rPr lang="en-US" sz="1600" dirty="0"/>
              <a:t> </a:t>
            </a:r>
            <a:r>
              <a:rPr lang="en-US" sz="1600" dirty="0" err="1"/>
              <a:t>sur</a:t>
            </a:r>
            <a:r>
              <a:rPr lang="en-US" sz="1600" dirty="0"/>
              <a:t> le </a:t>
            </a:r>
            <a:r>
              <a:rPr lang="en-US" sz="1600" dirty="0" err="1"/>
              <a:t>moteur</a:t>
            </a:r>
            <a:r>
              <a:rPr lang="en-US" sz="1600" dirty="0"/>
              <a:t> SQL Server 2008 R2</a:t>
            </a:r>
          </a:p>
          <a:p>
            <a:r>
              <a:rPr lang="en-US" sz="1600" dirty="0" err="1"/>
              <a:t>Mêmes</a:t>
            </a:r>
            <a:r>
              <a:rPr lang="en-US" sz="1600" dirty="0"/>
              <a:t> </a:t>
            </a:r>
            <a:r>
              <a:rPr lang="en-US" sz="1600" dirty="0" err="1"/>
              <a:t>outils</a:t>
            </a:r>
            <a:r>
              <a:rPr lang="en-US" sz="1600" dirty="0"/>
              <a:t>, </a:t>
            </a:r>
            <a:r>
              <a:rPr lang="en-US" sz="1600" dirty="0" err="1"/>
              <a:t>mêmes</a:t>
            </a:r>
            <a:r>
              <a:rPr lang="en-US" sz="1600" dirty="0"/>
              <a:t> frameworks </a:t>
            </a:r>
            <a:r>
              <a:rPr lang="en-US" sz="1600" dirty="0" err="1"/>
              <a:t>d’accès</a:t>
            </a:r>
            <a:endParaRPr lang="en-US" sz="1600" dirty="0"/>
          </a:p>
          <a:p>
            <a:r>
              <a:rPr lang="en-US" sz="1600" dirty="0" err="1"/>
              <a:t>Déployé</a:t>
            </a:r>
            <a:r>
              <a:rPr lang="en-US" sz="1600" dirty="0"/>
              <a:t> </a:t>
            </a:r>
            <a:r>
              <a:rPr lang="en-US" sz="1600" dirty="0" err="1"/>
              <a:t>dans</a:t>
            </a:r>
            <a:r>
              <a:rPr lang="en-US" sz="1600" dirty="0"/>
              <a:t> les six </a:t>
            </a:r>
            <a:r>
              <a:rPr lang="en-US" sz="1600" dirty="0" err="1"/>
              <a:t>DataCenters</a:t>
            </a:r>
            <a:r>
              <a:rPr lang="en-US" sz="1600" dirty="0"/>
              <a:t> Azure</a:t>
            </a:r>
          </a:p>
          <a:p>
            <a:r>
              <a:rPr lang="en-US" sz="1600" dirty="0"/>
              <a:t>Haute </a:t>
            </a:r>
            <a:r>
              <a:rPr lang="en-US" sz="1600" dirty="0" err="1"/>
              <a:t>dispo</a:t>
            </a:r>
            <a:r>
              <a:rPr lang="en-US" sz="1600" dirty="0"/>
              <a:t> et </a:t>
            </a:r>
            <a:r>
              <a:rPr lang="en-US" sz="1600" dirty="0" err="1"/>
              <a:t>redondance</a:t>
            </a:r>
            <a:r>
              <a:rPr lang="en-US" sz="1600" dirty="0"/>
              <a:t> </a:t>
            </a:r>
            <a:r>
              <a:rPr lang="en-US" sz="1600" dirty="0" err="1"/>
              <a:t>intégrées</a:t>
            </a:r>
            <a:endParaRPr lang="en-US" sz="1600" dirty="0"/>
          </a:p>
          <a:p>
            <a:r>
              <a:rPr lang="fr-FR" sz="1600" dirty="0"/>
              <a:t>Interconnexion Azure </a:t>
            </a:r>
            <a:r>
              <a:rPr lang="fr-FR" sz="1600" dirty="0" err="1"/>
              <a:t>Connect</a:t>
            </a:r>
            <a:r>
              <a:rPr lang="fr-FR" sz="1600" dirty="0"/>
              <a:t> avec les réseaux privés</a:t>
            </a:r>
          </a:p>
          <a:p>
            <a:r>
              <a:rPr lang="fr-FR" sz="1600" dirty="0"/>
              <a:t>Synchronisation avec Azure Data </a:t>
            </a:r>
            <a:r>
              <a:rPr lang="fr-FR" sz="1600" dirty="0" err="1"/>
              <a:t>Sync</a:t>
            </a:r>
            <a:r>
              <a:rPr lang="fr-FR" sz="1600" dirty="0"/>
              <a:t> </a:t>
            </a:r>
          </a:p>
          <a:p>
            <a:pPr lvl="1"/>
            <a:r>
              <a:rPr lang="fr-FR" sz="1200" dirty="0"/>
              <a:t>Auto </a:t>
            </a:r>
            <a:r>
              <a:rPr lang="fr-FR" sz="1200" dirty="0" err="1"/>
              <a:t>scaling</a:t>
            </a:r>
            <a:r>
              <a:rPr lang="fr-FR" sz="1200" dirty="0"/>
              <a:t>, </a:t>
            </a:r>
            <a:r>
              <a:rPr lang="fr-FR" sz="1200" dirty="0" err="1"/>
              <a:t>Cnfiguration</a:t>
            </a:r>
            <a:r>
              <a:rPr lang="fr-FR" sz="1200" dirty="0"/>
              <a:t>  sans code, </a:t>
            </a:r>
            <a:r>
              <a:rPr lang="fr-FR" sz="1200" dirty="0" err="1"/>
              <a:t>scheduling</a:t>
            </a:r>
            <a:r>
              <a:rPr lang="fr-FR" sz="1200" dirty="0"/>
              <a:t>,</a:t>
            </a:r>
          </a:p>
          <a:p>
            <a:pPr lvl="1"/>
            <a:r>
              <a:rPr lang="fr-FR" sz="1200" dirty="0" err="1"/>
              <a:t>gest</a:t>
            </a:r>
            <a:r>
              <a:rPr lang="fr-FR" sz="1200" dirty="0"/>
              <a:t>. des conflits, supervision</a:t>
            </a:r>
          </a:p>
          <a:p>
            <a:r>
              <a:rPr lang="fr-FR" sz="1600" dirty="0"/>
              <a:t>Migration des bases SQL Server avec assistant</a:t>
            </a:r>
          </a:p>
          <a:p>
            <a:r>
              <a:rPr lang="fr-FR" sz="1600" dirty="0"/>
              <a:t>Migration des données </a:t>
            </a:r>
          </a:p>
          <a:p>
            <a:pPr lvl="1"/>
            <a:r>
              <a:rPr lang="fr-FR" sz="1200" dirty="0"/>
              <a:t>SSIS, </a:t>
            </a:r>
            <a:r>
              <a:rPr lang="fr-FR" sz="1200" dirty="0" err="1"/>
              <a:t>Bulk</a:t>
            </a:r>
            <a:r>
              <a:rPr lang="fr-FR" sz="1200" dirty="0"/>
              <a:t> Copy (</a:t>
            </a:r>
            <a:r>
              <a:rPr lang="fr-FR" sz="1200" dirty="0" err="1"/>
              <a:t>tool</a:t>
            </a:r>
            <a:r>
              <a:rPr lang="fr-FR" sz="1200" dirty="0"/>
              <a:t> &amp; API), scripts </a:t>
            </a:r>
            <a:r>
              <a:rPr lang="fr-FR" sz="1200" dirty="0" err="1"/>
              <a:t>Transact</a:t>
            </a:r>
            <a:r>
              <a:rPr lang="fr-FR" sz="1200" dirty="0"/>
              <a:t> SQL</a:t>
            </a:r>
          </a:p>
          <a:p>
            <a:r>
              <a:rPr lang="fr-FR" sz="1600" dirty="0"/>
              <a:t>Ce qui ne fonctionne pas encore dans SQL Azure </a:t>
            </a:r>
          </a:p>
          <a:p>
            <a:pPr lvl="1"/>
            <a:r>
              <a:rPr lang="fr-FR" sz="1200" dirty="0"/>
              <a:t>Data Compression, </a:t>
            </a:r>
            <a:r>
              <a:rPr lang="fr-FR" sz="1200" dirty="0" err="1"/>
              <a:t>Integrated</a:t>
            </a:r>
            <a:r>
              <a:rPr lang="fr-FR" sz="1200" dirty="0"/>
              <a:t> Full-</a:t>
            </a:r>
            <a:r>
              <a:rPr lang="fr-FR" sz="1200" dirty="0" err="1"/>
              <a:t>Text</a:t>
            </a:r>
            <a:r>
              <a:rPr lang="fr-FR" sz="1200" dirty="0"/>
              <a:t> </a:t>
            </a:r>
            <a:r>
              <a:rPr lang="fr-FR" sz="1200" dirty="0" err="1"/>
              <a:t>Search</a:t>
            </a:r>
            <a:r>
              <a:rPr lang="fr-FR" sz="1200" dirty="0"/>
              <a:t>,</a:t>
            </a:r>
          </a:p>
          <a:p>
            <a:pPr lvl="1"/>
            <a:r>
              <a:rPr lang="fr-FR" sz="1200" dirty="0"/>
              <a:t>Transparent Data </a:t>
            </a:r>
            <a:r>
              <a:rPr lang="fr-FR" sz="1200" dirty="0" err="1"/>
              <a:t>Encryption</a:t>
            </a:r>
            <a:endParaRPr lang="fr-FR" sz="1200" dirty="0"/>
          </a:p>
          <a:p>
            <a:pPr lvl="1"/>
            <a:r>
              <a:rPr lang="fr-FR" sz="1200" dirty="0"/>
              <a:t>Extended </a:t>
            </a:r>
            <a:r>
              <a:rPr lang="fr-FR" sz="1200" dirty="0" err="1"/>
              <a:t>Stored</a:t>
            </a:r>
            <a:r>
              <a:rPr lang="fr-FR" sz="1200" dirty="0"/>
              <a:t> </a:t>
            </a:r>
            <a:r>
              <a:rPr lang="fr-FR" sz="1200" dirty="0" err="1"/>
              <a:t>Procedures</a:t>
            </a:r>
            <a:r>
              <a:rPr lang="fr-FR" sz="1200" dirty="0"/>
              <a:t>,, Agents</a:t>
            </a:r>
            <a:endParaRPr lang="en-US" sz="800" dirty="0"/>
          </a:p>
        </p:txBody>
      </p:sp>
      <p:pic>
        <p:nvPicPr>
          <p:cNvPr id="4" name="Picture 2" descr="C:\Users\daiken\AppData\Local\Microsoft\Windows\Temporary Internet Files\Content.IE5\UWY6LG0D\MCj04348450000[1].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033333" y="4679872"/>
            <a:ext cx="859147" cy="902960"/>
          </a:xfrm>
          <a:prstGeom prst="rect">
            <a:avLst/>
          </a:prstGeom>
          <a:noFill/>
        </p:spPr>
      </p:pic>
      <p:pic>
        <p:nvPicPr>
          <p:cNvPr id="5" name="Picture 2" descr="C:\Users\daiken\AppData\Local\Microsoft\Windows\Temporary Internet Files\Content.IE5\UWY6LG0D\MCj04348450000[1].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090498" y="3384472"/>
            <a:ext cx="859147" cy="902960"/>
          </a:xfrm>
          <a:prstGeom prst="rect">
            <a:avLst/>
          </a:prstGeom>
          <a:noFill/>
        </p:spPr>
      </p:pic>
      <p:pic>
        <p:nvPicPr>
          <p:cNvPr id="6" name="Picture 2" descr="C:\Users\daiken\AppData\Local\Microsoft\Windows\Temporary Internet Files\Content.IE5\UWY6LG0D\MCj04348450000[1].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090498" y="2089072"/>
            <a:ext cx="859147" cy="902960"/>
          </a:xfrm>
          <a:prstGeom prst="rect">
            <a:avLst/>
          </a:prstGeom>
          <a:noFill/>
        </p:spPr>
      </p:pic>
      <p:pic>
        <p:nvPicPr>
          <p:cNvPr id="7" name="Picture 2" descr="C:\Users\daiken\AppData\Local\Microsoft\Windows\Temporary Internet Files\Content.IE5\UWY6LG0D\MCj043484500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375" y="3079671"/>
            <a:ext cx="859147" cy="1145231"/>
          </a:xfrm>
          <a:prstGeom prst="rect">
            <a:avLst/>
          </a:prstGeom>
          <a:noFill/>
        </p:spPr>
      </p:pic>
      <p:sp>
        <p:nvSpPr>
          <p:cNvPr id="8" name="Can 7"/>
          <p:cNvSpPr/>
          <p:nvPr/>
        </p:nvSpPr>
        <p:spPr bwMode="auto">
          <a:xfrm>
            <a:off x="2547816" y="2241470"/>
            <a:ext cx="743144" cy="660881"/>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dirty="0">
                <a:solidFill>
                  <a:schemeClr val="tx1"/>
                </a:solidFill>
              </a:rPr>
              <a:t>Replica 1</a:t>
            </a:r>
          </a:p>
        </p:txBody>
      </p:sp>
      <p:sp>
        <p:nvSpPr>
          <p:cNvPr id="9" name="Can 8"/>
          <p:cNvSpPr/>
          <p:nvPr/>
        </p:nvSpPr>
        <p:spPr bwMode="auto">
          <a:xfrm>
            <a:off x="2547816" y="3536870"/>
            <a:ext cx="743144" cy="660881"/>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dirty="0">
                <a:solidFill>
                  <a:schemeClr val="tx1"/>
                </a:solidFill>
              </a:rPr>
              <a:t>Replica 2</a:t>
            </a:r>
          </a:p>
        </p:txBody>
      </p:sp>
      <p:sp>
        <p:nvSpPr>
          <p:cNvPr id="10" name="Can 9"/>
          <p:cNvSpPr/>
          <p:nvPr/>
        </p:nvSpPr>
        <p:spPr bwMode="auto">
          <a:xfrm>
            <a:off x="2547816" y="4832270"/>
            <a:ext cx="743144" cy="660881"/>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dirty="0">
                <a:solidFill>
                  <a:schemeClr val="tx1"/>
                </a:solidFill>
              </a:rPr>
              <a:t>Replica 3</a:t>
            </a:r>
          </a:p>
        </p:txBody>
      </p:sp>
      <p:sp>
        <p:nvSpPr>
          <p:cNvPr id="11" name="Can 10"/>
          <p:cNvSpPr/>
          <p:nvPr/>
        </p:nvSpPr>
        <p:spPr bwMode="auto">
          <a:xfrm>
            <a:off x="1061529" y="3765470"/>
            <a:ext cx="571649" cy="609600"/>
          </a:xfrm>
          <a:prstGeom prst="can">
            <a:avLst/>
          </a:prstGeom>
          <a:gradFill>
            <a:gsLst>
              <a:gs pos="0">
                <a:srgbClr val="03D4A8"/>
              </a:gs>
              <a:gs pos="25000">
                <a:srgbClr val="21D6E0"/>
              </a:gs>
              <a:gs pos="75000">
                <a:srgbClr val="0087E6"/>
              </a:gs>
              <a:gs pos="100000">
                <a:srgbClr val="005CBF"/>
              </a:gs>
            </a:gsLst>
            <a:lin ang="16200000" scaled="0"/>
          </a:gra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a:solidFill>
                  <a:schemeClr val="tx1"/>
                </a:solidFill>
              </a:rPr>
              <a:t>DB</a:t>
            </a:r>
          </a:p>
        </p:txBody>
      </p:sp>
      <p:cxnSp>
        <p:nvCxnSpPr>
          <p:cNvPr id="12" name="Straight Arrow Connector 11"/>
          <p:cNvCxnSpPr/>
          <p:nvPr/>
        </p:nvCxnSpPr>
        <p:spPr>
          <a:xfrm rot="5400000" flipH="1" flipV="1">
            <a:off x="1347547" y="2946201"/>
            <a:ext cx="1485900" cy="914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a:stCxn id="8" idx="3"/>
            <a:endCxn id="9" idx="1"/>
          </p:cNvCxnSpPr>
          <p:nvPr/>
        </p:nvCxnSpPr>
        <p:spPr>
          <a:xfrm>
            <a:off x="2919388" y="2902351"/>
            <a:ext cx="0" cy="63451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4" name="Right Arrow 13"/>
          <p:cNvSpPr/>
          <p:nvPr/>
        </p:nvSpPr>
        <p:spPr bwMode="auto">
          <a:xfrm>
            <a:off x="375551" y="3424270"/>
            <a:ext cx="514484" cy="6096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solidFill>
                <a:schemeClr val="tx1"/>
              </a:solidFill>
            </a:endParaRPr>
          </a:p>
        </p:txBody>
      </p:sp>
      <p:sp>
        <p:nvSpPr>
          <p:cNvPr id="15" name="TextBox 14"/>
          <p:cNvSpPr txBox="1"/>
          <p:nvPr/>
        </p:nvSpPr>
        <p:spPr>
          <a:xfrm>
            <a:off x="301062" y="1458098"/>
            <a:ext cx="1436292" cy="492443"/>
          </a:xfrm>
          <a:prstGeom prst="rect">
            <a:avLst/>
          </a:prstGeom>
          <a:noFill/>
        </p:spPr>
        <p:txBody>
          <a:bodyPr wrap="none" lIns="0" tIns="0" rIns="0" bIns="0" rtlCol="0">
            <a:spAutoFit/>
          </a:bodyPr>
          <a:lstStyle/>
          <a:p>
            <a:pPr algn="ctr"/>
            <a:r>
              <a:rPr lang="en-US" sz="1600" b="1" dirty="0">
                <a:solidFill>
                  <a:srgbClr val="35DDFD"/>
                </a:solidFill>
              </a:rPr>
              <a:t>Base de </a:t>
            </a:r>
            <a:r>
              <a:rPr lang="en-US" sz="1600" b="1" dirty="0" err="1">
                <a:solidFill>
                  <a:srgbClr val="35DDFD"/>
                </a:solidFill>
              </a:rPr>
              <a:t>données</a:t>
            </a:r>
            <a:endParaRPr lang="en-US" sz="1600" b="1" dirty="0">
              <a:solidFill>
                <a:srgbClr val="35DDFD"/>
              </a:solidFill>
            </a:endParaRPr>
          </a:p>
          <a:p>
            <a:pPr algn="ctr"/>
            <a:r>
              <a:rPr lang="en-US" sz="1600" b="1" dirty="0" err="1">
                <a:solidFill>
                  <a:srgbClr val="35DDFD"/>
                </a:solidFill>
              </a:rPr>
              <a:t>logique</a:t>
            </a:r>
            <a:r>
              <a:rPr lang="en-US" sz="1600" b="1" dirty="0">
                <a:solidFill>
                  <a:srgbClr val="35DDFD"/>
                </a:solidFill>
              </a:rPr>
              <a:t> unique</a:t>
            </a:r>
          </a:p>
        </p:txBody>
      </p:sp>
      <p:sp>
        <p:nvSpPr>
          <p:cNvPr id="16" name="TextBox 15"/>
          <p:cNvSpPr txBox="1"/>
          <p:nvPr/>
        </p:nvSpPr>
        <p:spPr>
          <a:xfrm>
            <a:off x="2020485" y="1457639"/>
            <a:ext cx="1503297" cy="492443"/>
          </a:xfrm>
          <a:prstGeom prst="rect">
            <a:avLst/>
          </a:prstGeom>
          <a:noFill/>
        </p:spPr>
        <p:txBody>
          <a:bodyPr wrap="none" lIns="0" tIns="0" rIns="0" bIns="0" rtlCol="0">
            <a:spAutoFit/>
          </a:bodyPr>
          <a:lstStyle/>
          <a:p>
            <a:pPr algn="ctr"/>
            <a:r>
              <a:rPr lang="en-US" sz="1600" b="1" dirty="0">
                <a:solidFill>
                  <a:srgbClr val="35DDFD"/>
                </a:solidFill>
              </a:rPr>
              <a:t>Multiples </a:t>
            </a:r>
            <a:r>
              <a:rPr lang="en-US" sz="1600" b="1" dirty="0" err="1">
                <a:solidFill>
                  <a:srgbClr val="35DDFD"/>
                </a:solidFill>
              </a:rPr>
              <a:t>réplicas</a:t>
            </a:r>
            <a:endParaRPr lang="en-US" sz="1600" b="1" dirty="0">
              <a:solidFill>
                <a:srgbClr val="35DDFD"/>
              </a:solidFill>
            </a:endParaRPr>
          </a:p>
          <a:p>
            <a:pPr algn="ctr"/>
            <a:r>
              <a:rPr lang="en-US" sz="1600" b="1" dirty="0">
                <a:solidFill>
                  <a:srgbClr val="35DDFD"/>
                </a:solidFill>
              </a:rPr>
              <a:t>physiques</a:t>
            </a:r>
          </a:p>
        </p:txBody>
      </p:sp>
      <p:cxnSp>
        <p:nvCxnSpPr>
          <p:cNvPr id="17" name="Curved Connector 16"/>
          <p:cNvCxnSpPr/>
          <p:nvPr/>
        </p:nvCxnSpPr>
        <p:spPr>
          <a:xfrm rot="5400000">
            <a:off x="2104591" y="3829602"/>
            <a:ext cx="2165348" cy="12700"/>
          </a:xfrm>
          <a:prstGeom prst="curvedConnector3">
            <a:avLst>
              <a:gd name="adj1" fmla="val 50000"/>
            </a:avLst>
          </a:prstGeom>
          <a:ln>
            <a:tailEnd type="arrow"/>
          </a:ln>
        </p:spPr>
        <p:style>
          <a:lnRef idx="3">
            <a:schemeClr val="accent4"/>
          </a:lnRef>
          <a:fillRef idx="0">
            <a:schemeClr val="accent4"/>
          </a:fillRef>
          <a:effectRef idx="2">
            <a:schemeClr val="accent4"/>
          </a:effectRef>
          <a:fontRef idx="minor">
            <a:schemeClr val="tx1"/>
          </a:fontRef>
        </p:style>
      </p:cxnSp>
      <p:sp>
        <p:nvSpPr>
          <p:cNvPr id="19" name="TextBox 18"/>
          <p:cNvSpPr txBox="1"/>
          <p:nvPr/>
        </p:nvSpPr>
        <p:spPr>
          <a:xfrm>
            <a:off x="161996" y="5949280"/>
            <a:ext cx="7650364" cy="646331"/>
          </a:xfrm>
          <a:prstGeom prst="rect">
            <a:avLst/>
          </a:prstGeom>
          <a:noFill/>
        </p:spPr>
        <p:txBody>
          <a:bodyPr wrap="none" rtlCol="0">
            <a:spAutoFit/>
          </a:bodyPr>
          <a:lstStyle/>
          <a:p>
            <a:r>
              <a:rPr lang="en-US" dirty="0">
                <a:solidFill>
                  <a:srgbClr val="35DDFD"/>
                </a:solidFill>
              </a:rPr>
              <a:t>Assistant de migration : http://sqlazuremw.codeplex.com/</a:t>
            </a:r>
          </a:p>
          <a:p>
            <a:r>
              <a:rPr lang="fr-FR" dirty="0">
                <a:solidFill>
                  <a:srgbClr val="35DDFD"/>
                </a:solidFill>
              </a:rPr>
              <a:t>Limitations SQL Azure : http://msdn.microsoft.com/en-us/library/ff394115.aspx</a:t>
            </a:r>
            <a:endParaRPr lang="en-US" dirty="0">
              <a:solidFill>
                <a:srgbClr val="35DDFD"/>
              </a:solidFill>
            </a:endParaRPr>
          </a:p>
        </p:txBody>
      </p:sp>
    </p:spTree>
    <p:extLst>
      <p:ext uri="{BB962C8B-B14F-4D97-AF65-F5344CB8AC3E}">
        <p14:creationId xmlns:p14="http://schemas.microsoft.com/office/powerpoint/2010/main" val="357122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Implémentation du service</a:t>
            </a:r>
          </a:p>
        </p:txBody>
      </p:sp>
      <p:sp>
        <p:nvSpPr>
          <p:cNvPr id="72" name="TextBox 71"/>
          <p:cNvSpPr txBox="1"/>
          <p:nvPr/>
        </p:nvSpPr>
        <p:spPr>
          <a:xfrm>
            <a:off x="5247253" y="2576167"/>
            <a:ext cx="3264387" cy="850493"/>
          </a:xfrm>
          <a:prstGeom prst="roundRect">
            <a:avLst>
              <a:gd name="adj" fmla="val 20094"/>
            </a:avLst>
          </a:prstGeom>
          <a:gradFill>
            <a:gsLst>
              <a:gs pos="0">
                <a:srgbClr val="FFC000">
                  <a:alpha val="47000"/>
                </a:srgbClr>
              </a:gs>
              <a:gs pos="87000">
                <a:schemeClr val="tx2">
                  <a:lumMod val="75000"/>
                  <a:alpha val="25000"/>
                </a:schemeClr>
              </a:gs>
            </a:gsLst>
            <a:lin ang="5400000" scaled="0"/>
          </a:gradFill>
          <a:ln w="9525" cap="flat" cmpd="sng" algn="ctr">
            <a:noFill/>
            <a:prstDash val="solid"/>
            <a:headEnd type="none" w="med" len="med"/>
            <a:tailEnd type="none" w="med" len="med"/>
          </a:ln>
          <a:effectLst/>
          <a:scene3d>
            <a:camera prst="orthographicFront">
              <a:rot lat="0" lon="0" rev="0"/>
            </a:camera>
            <a:lightRig rig="threePt" dir="t"/>
          </a:scene3d>
          <a:sp3d prstMaterial="matte">
            <a:bevelT w="38100" h="25400"/>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a:solidFill>
                <a:prstClr val="white"/>
              </a:solidFill>
              <a:effectLst>
                <a:outerShdw blurRad="38100" dist="38100" dir="2700000" algn="tl">
                  <a:srgbClr val="000000">
                    <a:alpha val="43137"/>
                  </a:srgbClr>
                </a:outerShdw>
              </a:effectLst>
              <a:latin typeface="Segoe" pitchFamily="34" charset="0"/>
            </a:endParaRPr>
          </a:p>
        </p:txBody>
      </p:sp>
      <p:sp>
        <p:nvSpPr>
          <p:cNvPr id="73" name="TextBox 72"/>
          <p:cNvSpPr txBox="1"/>
          <p:nvPr/>
        </p:nvSpPr>
        <p:spPr>
          <a:xfrm>
            <a:off x="5247253" y="1049710"/>
            <a:ext cx="3264387" cy="880599"/>
          </a:xfrm>
          <a:prstGeom prst="roundRect">
            <a:avLst>
              <a:gd name="adj" fmla="val 20094"/>
            </a:avLst>
          </a:prstGeom>
          <a:gradFill>
            <a:gsLst>
              <a:gs pos="0">
                <a:srgbClr val="FFC000">
                  <a:alpha val="47000"/>
                </a:srgbClr>
              </a:gs>
              <a:gs pos="87000">
                <a:schemeClr val="tx2">
                  <a:lumMod val="75000"/>
                  <a:alpha val="25000"/>
                </a:schemeClr>
              </a:gs>
            </a:gsLst>
            <a:lin ang="5400000" scaled="0"/>
          </a:gradFill>
          <a:ln w="9525" cap="flat" cmpd="sng" algn="ctr">
            <a:noFill/>
            <a:prstDash val="solid"/>
            <a:headEnd type="none" w="med" len="med"/>
            <a:tailEnd type="none" w="med" len="med"/>
          </a:ln>
          <a:effectLst/>
          <a:scene3d>
            <a:camera prst="orthographicFront">
              <a:rot lat="0" lon="0" rev="0"/>
            </a:camera>
            <a:lightRig rig="threePt" dir="t"/>
          </a:scene3d>
          <a:sp3d prstMaterial="matte">
            <a:bevelT w="38100" h="25400"/>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a:solidFill>
                <a:prstClr val="white"/>
              </a:solidFill>
              <a:effectLst>
                <a:outerShdw blurRad="38100" dist="38100" dir="2700000" algn="tl">
                  <a:srgbClr val="000000">
                    <a:alpha val="43137"/>
                  </a:srgbClr>
                </a:outerShdw>
              </a:effectLst>
              <a:latin typeface="Segoe" pitchFamily="34" charset="0"/>
            </a:endParaRPr>
          </a:p>
        </p:txBody>
      </p:sp>
      <p:sp>
        <p:nvSpPr>
          <p:cNvPr id="74" name="Rounded Rectangle 73"/>
          <p:cNvSpPr/>
          <p:nvPr/>
        </p:nvSpPr>
        <p:spPr>
          <a:xfrm>
            <a:off x="3790651" y="1180537"/>
            <a:ext cx="1262184" cy="492731"/>
          </a:xfrm>
          <a:prstGeom prst="roundRect">
            <a:avLst>
              <a:gd name="adj" fmla="val 33380"/>
            </a:avLst>
          </a:prstGeom>
          <a:gradFill>
            <a:gsLst>
              <a:gs pos="0">
                <a:srgbClr val="007AB0">
                  <a:alpha val="44000"/>
                </a:srgbClr>
              </a:gs>
              <a:gs pos="87000">
                <a:srgbClr val="09B3FF">
                  <a:alpha val="43000"/>
                </a:srgbClr>
              </a:gs>
            </a:gsLst>
            <a:lin ang="5400000" scaled="0"/>
          </a:gradFill>
          <a:ln w="9525" cap="flat" cmpd="sng" algn="ctr">
            <a:noFill/>
            <a:prstDash val="solid"/>
            <a:headEnd type="none" w="med" len="med"/>
            <a:tailEnd type="none" w="med" len="med"/>
          </a:ln>
          <a:effectLst/>
          <a:scene3d>
            <a:camera prst="orthographicFront">
              <a:rot lat="0" lon="0" rev="0"/>
            </a:camera>
            <a:lightRig rig="threePt" dir="t"/>
          </a:scene3d>
          <a:sp3d prstMaterial="matte">
            <a:bevelT w="63500" h="50800"/>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r>
              <a:rPr lang="fr-FR" sz="1400">
                <a:solidFill>
                  <a:prstClr val="white"/>
                </a:solidFill>
                <a:effectLst>
                  <a:outerShdw blurRad="38100" dist="38100" dir="2700000" algn="tl">
                    <a:srgbClr val="000000">
                      <a:alpha val="43137"/>
                    </a:srgbClr>
                  </a:outerShdw>
                </a:effectLst>
                <a:latin typeface="Segoe" pitchFamily="34" charset="0"/>
              </a:rPr>
              <a:t>Application</a:t>
            </a:r>
            <a:endParaRPr lang="fr-FR" sz="1600">
              <a:solidFill>
                <a:prstClr val="white"/>
              </a:solidFill>
              <a:effectLst>
                <a:outerShdw blurRad="38100" dist="38100" dir="2700000" algn="tl">
                  <a:srgbClr val="000000">
                    <a:alpha val="43137"/>
                  </a:srgbClr>
                </a:outerShdw>
              </a:effectLst>
              <a:latin typeface="Segoe" pitchFamily="34" charset="0"/>
            </a:endParaRPr>
          </a:p>
        </p:txBody>
      </p:sp>
      <p:cxnSp>
        <p:nvCxnSpPr>
          <p:cNvPr id="75" name="Straight Arrow Connector 74"/>
          <p:cNvCxnSpPr/>
          <p:nvPr/>
        </p:nvCxnSpPr>
        <p:spPr>
          <a:xfrm>
            <a:off x="4427928" y="1674800"/>
            <a:ext cx="4135" cy="111565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Cloud 75"/>
          <p:cNvSpPr/>
          <p:nvPr/>
        </p:nvSpPr>
        <p:spPr>
          <a:xfrm>
            <a:off x="3749486" y="1946006"/>
            <a:ext cx="1336228" cy="509081"/>
          </a:xfrm>
          <a:prstGeom prst="cloud">
            <a:avLst/>
          </a:prstGeom>
          <a:gradFill flip="none" rotWithShape="1">
            <a:gsLst>
              <a:gs pos="0">
                <a:schemeClr val="accent5">
                  <a:lumMod val="40000"/>
                  <a:lumOff val="60000"/>
                  <a:alpha val="58000"/>
                </a:schemeClr>
              </a:gs>
              <a:gs pos="87000">
                <a:schemeClr val="accent5">
                  <a:lumMod val="20000"/>
                  <a:lumOff val="80000"/>
                  <a:alpha val="67000"/>
                </a:schemeClr>
              </a:gs>
            </a:gsLst>
            <a:path path="shape">
              <a:fillToRect l="50000" t="50000" r="50000" b="50000"/>
            </a:path>
            <a:tileRect/>
          </a:gradFill>
          <a:ln w="6350">
            <a:no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r>
              <a:rPr lang="fr-FR" sz="1200" b="1">
                <a:latin typeface="Segoe" pitchFamily="34" charset="0"/>
              </a:rPr>
              <a:t>Internet</a:t>
            </a:r>
          </a:p>
        </p:txBody>
      </p:sp>
      <p:sp>
        <p:nvSpPr>
          <p:cNvPr id="77" name="Rectangle 76"/>
          <p:cNvSpPr/>
          <p:nvPr/>
        </p:nvSpPr>
        <p:spPr>
          <a:xfrm>
            <a:off x="4151506" y="2850248"/>
            <a:ext cx="561109" cy="378687"/>
          </a:xfrm>
          <a:prstGeom prst="rect">
            <a:avLst/>
          </a:prstGeom>
          <a:gradFill>
            <a:gsLst>
              <a:gs pos="0">
                <a:srgbClr val="FFC000"/>
              </a:gs>
              <a:gs pos="59000">
                <a:srgbClr val="A07302"/>
              </a:gs>
            </a:gsLst>
            <a:lin ang="5400000" scaled="0"/>
          </a:gradFill>
          <a:ln w="12700">
            <a:solidFill>
              <a:schemeClr val="tx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LB</a:t>
            </a:r>
          </a:p>
        </p:txBody>
      </p:sp>
      <p:cxnSp>
        <p:nvCxnSpPr>
          <p:cNvPr id="78" name="Straight Arrow Connector 77"/>
          <p:cNvCxnSpPr>
            <a:stCxn id="77" idx="2"/>
          </p:cNvCxnSpPr>
          <p:nvPr/>
        </p:nvCxnSpPr>
        <p:spPr>
          <a:xfrm flipH="1">
            <a:off x="2692788" y="3228935"/>
            <a:ext cx="1739272" cy="7879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83" idx="3"/>
          </p:cNvCxnSpPr>
          <p:nvPr/>
        </p:nvCxnSpPr>
        <p:spPr>
          <a:xfrm>
            <a:off x="1622502" y="3793688"/>
            <a:ext cx="6234427" cy="2180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7" idx="2"/>
          </p:cNvCxnSpPr>
          <p:nvPr/>
        </p:nvCxnSpPr>
        <p:spPr>
          <a:xfrm>
            <a:off x="4432060" y="3228933"/>
            <a:ext cx="3" cy="8721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a:xfrm>
            <a:off x="4432060" y="3228935"/>
            <a:ext cx="1911422" cy="7879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289723" y="2893322"/>
            <a:ext cx="872953" cy="292366"/>
          </a:xfrm>
          <a:prstGeom prst="rect">
            <a:avLst/>
          </a:prstGeom>
          <a:noFill/>
        </p:spPr>
        <p:txBody>
          <a:bodyPr wrap="none" lIns="121899" tIns="60949" rIns="121899" bIns="60949" rtlCol="0">
            <a:spAutoFit/>
          </a:bodyPr>
          <a:lstStyle/>
          <a:p>
            <a:r>
              <a:rPr lang="fr-FR" sz="1100" b="1" dirty="0">
                <a:solidFill>
                  <a:schemeClr val="bg1"/>
                </a:solidFill>
                <a:effectLst>
                  <a:outerShdw blurRad="38100" dist="38100" dir="2700000" algn="tl">
                    <a:srgbClr val="000000">
                      <a:alpha val="43137"/>
                    </a:srgbClr>
                  </a:outerShdw>
                </a:effectLst>
                <a:latin typeface="Segoe" pitchFamily="34" charset="0"/>
              </a:rPr>
              <a:t>TDS (</a:t>
            </a:r>
            <a:r>
              <a:rPr lang="fr-FR" sz="1100" b="1" dirty="0" err="1">
                <a:solidFill>
                  <a:schemeClr val="bg1"/>
                </a:solidFill>
                <a:effectLst>
                  <a:outerShdw blurRad="38100" dist="38100" dir="2700000" algn="tl">
                    <a:srgbClr val="000000">
                      <a:alpha val="43137"/>
                    </a:srgbClr>
                  </a:outerShdw>
                </a:effectLst>
                <a:latin typeface="Segoe" pitchFamily="34" charset="0"/>
              </a:rPr>
              <a:t>tcp</a:t>
            </a:r>
            <a:r>
              <a:rPr lang="fr-FR" sz="1100" b="1" dirty="0">
                <a:solidFill>
                  <a:schemeClr val="bg1"/>
                </a:solidFill>
                <a:effectLst>
                  <a:outerShdw blurRad="38100" dist="38100" dir="2700000" algn="tl">
                    <a:srgbClr val="000000">
                      <a:alpha val="43137"/>
                    </a:srgbClr>
                  </a:outerShdw>
                </a:effectLst>
                <a:latin typeface="Segoe" pitchFamily="34" charset="0"/>
              </a:rPr>
              <a:t>)</a:t>
            </a:r>
          </a:p>
        </p:txBody>
      </p:sp>
      <p:sp>
        <p:nvSpPr>
          <p:cNvPr id="83" name="TextBox 82"/>
          <p:cNvSpPr txBox="1"/>
          <p:nvPr/>
        </p:nvSpPr>
        <p:spPr>
          <a:xfrm>
            <a:off x="749549" y="3647505"/>
            <a:ext cx="872953" cy="292366"/>
          </a:xfrm>
          <a:prstGeom prst="rect">
            <a:avLst/>
          </a:prstGeom>
          <a:noFill/>
        </p:spPr>
        <p:txBody>
          <a:bodyPr wrap="none" lIns="121899" tIns="60949" rIns="121899" bIns="60949" rtlCol="0">
            <a:spAutoFit/>
          </a:bodyPr>
          <a:lstStyle/>
          <a:p>
            <a:r>
              <a:rPr lang="fr-FR" sz="1100" b="1">
                <a:solidFill>
                  <a:schemeClr val="bg1"/>
                </a:solidFill>
                <a:effectLst>
                  <a:outerShdw blurRad="38100" dist="38100" dir="2700000" algn="tl">
                    <a:srgbClr val="000000">
                      <a:alpha val="43137"/>
                    </a:srgbClr>
                  </a:outerShdw>
                </a:effectLst>
                <a:latin typeface="Segoe" pitchFamily="34" charset="0"/>
              </a:rPr>
              <a:t>TDS (</a:t>
            </a:r>
            <a:r>
              <a:rPr lang="fr-FR" sz="1100" b="1" dirty="0" err="1">
                <a:solidFill>
                  <a:schemeClr val="bg1"/>
                </a:solidFill>
                <a:effectLst>
                  <a:outerShdw blurRad="38100" dist="38100" dir="2700000" algn="tl">
                    <a:srgbClr val="000000">
                      <a:alpha val="43137"/>
                    </a:srgbClr>
                  </a:outerShdw>
                </a:effectLst>
                <a:latin typeface="Segoe" pitchFamily="34" charset="0"/>
              </a:rPr>
              <a:t>tcp</a:t>
            </a:r>
            <a:r>
              <a:rPr lang="fr-FR" sz="1100" b="1" dirty="0">
                <a:solidFill>
                  <a:schemeClr val="bg1"/>
                </a:solidFill>
                <a:effectLst>
                  <a:outerShdw blurRad="38100" dist="38100" dir="2700000" algn="tl">
                    <a:srgbClr val="000000">
                      <a:alpha val="43137"/>
                    </a:srgbClr>
                  </a:outerShdw>
                </a:effectLst>
                <a:latin typeface="Segoe" pitchFamily="34" charset="0"/>
              </a:rPr>
              <a:t>)</a:t>
            </a:r>
          </a:p>
        </p:txBody>
      </p:sp>
      <p:grpSp>
        <p:nvGrpSpPr>
          <p:cNvPr id="84" name="Group 69"/>
          <p:cNvGrpSpPr/>
          <p:nvPr/>
        </p:nvGrpSpPr>
        <p:grpSpPr>
          <a:xfrm>
            <a:off x="749547" y="5099424"/>
            <a:ext cx="7107382" cy="261610"/>
            <a:chOff x="0" y="5486400"/>
            <a:chExt cx="8686800" cy="239809"/>
          </a:xfrm>
        </p:grpSpPr>
        <p:cxnSp>
          <p:nvCxnSpPr>
            <p:cNvPr id="85" name="Straight Connector 84"/>
            <p:cNvCxnSpPr>
              <a:stCxn id="86" idx="3"/>
            </p:cNvCxnSpPr>
            <p:nvPr/>
          </p:nvCxnSpPr>
          <p:spPr>
            <a:xfrm>
              <a:off x="991761" y="5606305"/>
              <a:ext cx="7695039" cy="34084"/>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0" y="5486400"/>
              <a:ext cx="991761" cy="239809"/>
            </a:xfrm>
            <a:prstGeom prst="rect">
              <a:avLst/>
            </a:prstGeom>
            <a:noFill/>
          </p:spPr>
          <p:txBody>
            <a:bodyPr wrap="none" rtlCol="0">
              <a:spAutoFit/>
            </a:bodyPr>
            <a:lstStyle/>
            <a:p>
              <a:r>
                <a:rPr lang="fr-FR" sz="1100" b="1">
                  <a:solidFill>
                    <a:schemeClr val="bg1"/>
                  </a:solidFill>
                  <a:effectLst>
                    <a:outerShdw blurRad="38100" dist="38100" dir="2700000" algn="tl">
                      <a:srgbClr val="000000">
                        <a:alpha val="43137"/>
                      </a:srgbClr>
                    </a:outerShdw>
                  </a:effectLst>
                  <a:latin typeface="Segoe" pitchFamily="34" charset="0"/>
                </a:rPr>
                <a:t>TDS (</a:t>
              </a:r>
              <a:r>
                <a:rPr lang="fr-FR" sz="1100" b="1" dirty="0" err="1">
                  <a:solidFill>
                    <a:schemeClr val="bg1"/>
                  </a:solidFill>
                  <a:effectLst>
                    <a:outerShdw blurRad="38100" dist="38100" dir="2700000" algn="tl">
                      <a:srgbClr val="000000">
                        <a:alpha val="43137"/>
                      </a:srgbClr>
                    </a:outerShdw>
                  </a:effectLst>
                  <a:latin typeface="Segoe" pitchFamily="34" charset="0"/>
                </a:rPr>
                <a:t>tcp</a:t>
              </a:r>
              <a:r>
                <a:rPr lang="fr-FR" sz="1100" b="1" dirty="0">
                  <a:solidFill>
                    <a:schemeClr val="bg1"/>
                  </a:solidFill>
                  <a:effectLst>
                    <a:outerShdw blurRad="38100" dist="38100" dir="2700000" algn="tl">
                      <a:srgbClr val="000000">
                        <a:alpha val="43137"/>
                      </a:srgbClr>
                    </a:outerShdw>
                  </a:effectLst>
                  <a:latin typeface="Segoe" pitchFamily="34" charset="0"/>
                </a:rPr>
                <a:t>)</a:t>
              </a:r>
            </a:p>
          </p:txBody>
        </p:sp>
      </p:grpSp>
      <p:sp>
        <p:nvSpPr>
          <p:cNvPr id="87" name="Left Brace 86"/>
          <p:cNvSpPr/>
          <p:nvPr/>
        </p:nvSpPr>
        <p:spPr>
          <a:xfrm>
            <a:off x="5042369" y="953311"/>
            <a:ext cx="311727" cy="102215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121899" tIns="60949" rIns="121899" bIns="60949" rtlCol="0" anchor="ctr"/>
          <a:lstStyle/>
          <a:p>
            <a:pPr algn="ctr"/>
            <a:endParaRPr lang="fr-FR" sz="1200">
              <a:solidFill>
                <a:prstClr val="black"/>
              </a:solidFill>
              <a:latin typeface="Segoe" pitchFamily="34" charset="0"/>
            </a:endParaRPr>
          </a:p>
        </p:txBody>
      </p:sp>
      <p:sp>
        <p:nvSpPr>
          <p:cNvPr id="88" name="TextBox 87"/>
          <p:cNvSpPr txBox="1"/>
          <p:nvPr/>
        </p:nvSpPr>
        <p:spPr>
          <a:xfrm>
            <a:off x="5363110" y="1097697"/>
            <a:ext cx="3109624" cy="769419"/>
          </a:xfrm>
          <a:prstGeom prst="rect">
            <a:avLst/>
          </a:prstGeom>
          <a:noFill/>
        </p:spPr>
        <p:txBody>
          <a:bodyPr wrap="square" lIns="121899" tIns="60949" rIns="121899" bIns="60949" rtlCol="0">
            <a:spAutoFit/>
          </a:bodyPr>
          <a:lstStyle/>
          <a:p>
            <a:r>
              <a:rPr lang="fr-FR" sz="1400" dirty="0">
                <a:solidFill>
                  <a:schemeClr val="bg1"/>
                </a:solidFill>
                <a:effectLst>
                  <a:outerShdw blurRad="38100" dist="38100" dir="2700000" algn="tl">
                    <a:srgbClr val="000000">
                      <a:alpha val="43137"/>
                    </a:srgbClr>
                  </a:outerShdw>
                </a:effectLst>
                <a:latin typeface="Segoe" pitchFamily="34" charset="0"/>
              </a:rPr>
              <a:t>Les applications utilisent les librairies standards d’accès SQL : ODBC, </a:t>
            </a:r>
            <a:r>
              <a:rPr lang="fr-FR" sz="1400" dirty="0" err="1">
                <a:solidFill>
                  <a:schemeClr val="bg1"/>
                </a:solidFill>
                <a:effectLst>
                  <a:outerShdw blurRad="38100" dist="38100" dir="2700000" algn="tl">
                    <a:srgbClr val="000000">
                      <a:alpha val="43137"/>
                    </a:srgbClr>
                  </a:outerShdw>
                </a:effectLst>
                <a:latin typeface="Segoe" pitchFamily="34" charset="0"/>
              </a:rPr>
              <a:t>ADO.Net</a:t>
            </a:r>
            <a:r>
              <a:rPr lang="fr-FR" sz="1400" dirty="0">
                <a:solidFill>
                  <a:schemeClr val="bg1"/>
                </a:solidFill>
                <a:effectLst>
                  <a:outerShdw blurRad="38100" dist="38100" dir="2700000" algn="tl">
                    <a:srgbClr val="000000">
                      <a:alpha val="43137"/>
                    </a:srgbClr>
                  </a:outerShdw>
                </a:effectLst>
                <a:latin typeface="Segoe" pitchFamily="34" charset="0"/>
              </a:rPr>
              <a:t>, PHP, …</a:t>
            </a:r>
          </a:p>
        </p:txBody>
      </p:sp>
      <p:sp>
        <p:nvSpPr>
          <p:cNvPr id="89" name="Left Brace 88"/>
          <p:cNvSpPr/>
          <p:nvPr/>
        </p:nvSpPr>
        <p:spPr>
          <a:xfrm>
            <a:off x="5042369" y="2475521"/>
            <a:ext cx="311727" cy="10263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121899" tIns="60949" rIns="121899" bIns="60949" rtlCol="0" anchor="ctr"/>
          <a:lstStyle/>
          <a:p>
            <a:pPr algn="ctr"/>
            <a:endParaRPr lang="fr-FR" sz="1200">
              <a:solidFill>
                <a:prstClr val="black"/>
              </a:solidFill>
              <a:latin typeface="Segoe" pitchFamily="34" charset="0"/>
            </a:endParaRPr>
          </a:p>
        </p:txBody>
      </p:sp>
      <p:sp>
        <p:nvSpPr>
          <p:cNvPr id="90" name="TextBox 89"/>
          <p:cNvSpPr txBox="1"/>
          <p:nvPr/>
        </p:nvSpPr>
        <p:spPr>
          <a:xfrm>
            <a:off x="5291750" y="2623579"/>
            <a:ext cx="3219889" cy="984863"/>
          </a:xfrm>
          <a:prstGeom prst="rect">
            <a:avLst/>
          </a:prstGeom>
          <a:noFill/>
        </p:spPr>
        <p:txBody>
          <a:bodyPr wrap="square" lIns="121899" tIns="60949" rIns="121899" bIns="60949" rtlCol="0">
            <a:spAutoFit/>
          </a:bodyPr>
          <a:lstStyle/>
          <a:p>
            <a:r>
              <a:rPr lang="fr-FR" sz="1400" dirty="0">
                <a:solidFill>
                  <a:schemeClr val="bg1"/>
                </a:solidFill>
                <a:effectLst>
                  <a:outerShdw blurRad="38100" dist="38100" dir="2700000" algn="tl">
                    <a:srgbClr val="000000">
                      <a:alpha val="43137"/>
                    </a:srgbClr>
                  </a:outerShdw>
                </a:effectLst>
                <a:latin typeface="Segoe" pitchFamily="34" charset="0"/>
              </a:rPr>
              <a:t>Les </a:t>
            </a:r>
            <a:r>
              <a:rPr lang="fr-FR" sz="1400" dirty="0" err="1">
                <a:solidFill>
                  <a:schemeClr val="bg1"/>
                </a:solidFill>
                <a:effectLst>
                  <a:outerShdw blurRad="38100" dist="38100" dir="2700000" algn="tl">
                    <a:srgbClr val="000000">
                      <a:alpha val="43137"/>
                    </a:srgbClr>
                  </a:outerShdw>
                </a:effectLst>
                <a:latin typeface="Segoe" pitchFamily="34" charset="0"/>
              </a:rPr>
              <a:t>load</a:t>
            </a:r>
            <a:r>
              <a:rPr lang="fr-FR" sz="1400" dirty="0">
                <a:solidFill>
                  <a:schemeClr val="bg1"/>
                </a:solidFill>
                <a:effectLst>
                  <a:outerShdw blurRad="38100" dist="38100" dir="2700000" algn="tl">
                    <a:srgbClr val="000000">
                      <a:alpha val="43137"/>
                    </a:srgbClr>
                  </a:outerShdw>
                </a:effectLst>
                <a:latin typeface="Segoe" pitchFamily="34" charset="0"/>
              </a:rPr>
              <a:t> balancer répartissent la charge sur les passerelles TDS en tenant compte des affinités de session</a:t>
            </a:r>
          </a:p>
        </p:txBody>
      </p:sp>
      <p:sp>
        <p:nvSpPr>
          <p:cNvPr id="98" name="TextBox 97"/>
          <p:cNvSpPr txBox="1"/>
          <p:nvPr/>
        </p:nvSpPr>
        <p:spPr>
          <a:xfrm>
            <a:off x="6788041" y="3423293"/>
            <a:ext cx="1921317" cy="369310"/>
          </a:xfrm>
          <a:prstGeom prst="rect">
            <a:avLst/>
          </a:prstGeom>
          <a:noFill/>
        </p:spPr>
        <p:txBody>
          <a:bodyPr wrap="none" lIns="121899" tIns="60949" rIns="121899" bIns="60949" rtlCol="0">
            <a:spAutoFit/>
          </a:bodyPr>
          <a:lstStyle/>
          <a:p>
            <a:r>
              <a:rPr lang="fr-FR" sz="1600" dirty="0">
                <a:solidFill>
                  <a:schemeClr val="bg1"/>
                </a:solidFill>
                <a:effectLst>
                  <a:outerShdw blurRad="38100" dist="38100" dir="2700000" algn="tl">
                    <a:srgbClr val="000000">
                      <a:alpha val="43137"/>
                    </a:srgbClr>
                  </a:outerShdw>
                </a:effectLst>
                <a:latin typeface="Segoe" pitchFamily="34" charset="0"/>
              </a:rPr>
              <a:t>Security </a:t>
            </a:r>
            <a:r>
              <a:rPr lang="fr-FR" sz="1600" dirty="0" err="1">
                <a:solidFill>
                  <a:schemeClr val="bg1"/>
                </a:solidFill>
                <a:effectLst>
                  <a:outerShdw blurRad="38100" dist="38100" dir="2700000" algn="tl">
                    <a:srgbClr val="000000">
                      <a:alpha val="43137"/>
                    </a:srgbClr>
                  </a:outerShdw>
                </a:effectLst>
                <a:latin typeface="Segoe" pitchFamily="34" charset="0"/>
              </a:rPr>
              <a:t>Boundary</a:t>
            </a:r>
            <a:endParaRPr lang="fr-FR" sz="1600" dirty="0">
              <a:solidFill>
                <a:schemeClr val="bg1"/>
              </a:solidFill>
              <a:effectLst>
                <a:outerShdw blurRad="38100" dist="38100" dir="2700000" algn="tl">
                  <a:srgbClr val="000000">
                    <a:alpha val="43137"/>
                  </a:srgbClr>
                </a:outerShdw>
              </a:effectLst>
              <a:latin typeface="Segoe" pitchFamily="34" charset="0"/>
            </a:endParaRPr>
          </a:p>
        </p:txBody>
      </p:sp>
      <p:grpSp>
        <p:nvGrpSpPr>
          <p:cNvPr id="99" name="Group 76"/>
          <p:cNvGrpSpPr/>
          <p:nvPr/>
        </p:nvGrpSpPr>
        <p:grpSpPr>
          <a:xfrm>
            <a:off x="1292629" y="4162565"/>
            <a:ext cx="6439609" cy="498764"/>
            <a:chOff x="663766" y="4538949"/>
            <a:chExt cx="7870634" cy="457200"/>
          </a:xfrm>
        </p:grpSpPr>
        <p:sp>
          <p:nvSpPr>
            <p:cNvPr id="100" name="Rectangle 99"/>
            <p:cNvSpPr/>
            <p:nvPr/>
          </p:nvSpPr>
          <p:spPr>
            <a:xfrm>
              <a:off x="663766"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sp>
          <p:nvSpPr>
            <p:cNvPr id="101" name="Rectangle 100"/>
            <p:cNvSpPr/>
            <p:nvPr/>
          </p:nvSpPr>
          <p:spPr>
            <a:xfrm>
              <a:off x="1970183"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sp>
          <p:nvSpPr>
            <p:cNvPr id="102" name="Rectangle 101"/>
            <p:cNvSpPr/>
            <p:nvPr/>
          </p:nvSpPr>
          <p:spPr>
            <a:xfrm>
              <a:off x="3341783"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sp>
          <p:nvSpPr>
            <p:cNvPr id="103" name="Rectangle 102"/>
            <p:cNvSpPr/>
            <p:nvPr/>
          </p:nvSpPr>
          <p:spPr>
            <a:xfrm>
              <a:off x="4702366"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sp>
          <p:nvSpPr>
            <p:cNvPr id="104" name="Rectangle 103"/>
            <p:cNvSpPr/>
            <p:nvPr/>
          </p:nvSpPr>
          <p:spPr>
            <a:xfrm>
              <a:off x="6008783"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sp>
          <p:nvSpPr>
            <p:cNvPr id="105" name="Rectangle 104"/>
            <p:cNvSpPr/>
            <p:nvPr/>
          </p:nvSpPr>
          <p:spPr>
            <a:xfrm>
              <a:off x="7380383" y="4538949"/>
              <a:ext cx="1154017" cy="457200"/>
            </a:xfrm>
            <a:prstGeom prst="rect">
              <a:avLst/>
            </a:prstGeom>
            <a:gradFill>
              <a:gsLst>
                <a:gs pos="0">
                  <a:schemeClr val="accent3">
                    <a:lumMod val="75000"/>
                    <a:alpha val="82000"/>
                  </a:schemeClr>
                </a:gs>
                <a:gs pos="87000">
                  <a:schemeClr val="accent3">
                    <a:lumMod val="50000"/>
                    <a:alpha val="52000"/>
                  </a:schemeClr>
                </a:gs>
              </a:gsLst>
              <a:lin ang="5400000" scaled="0"/>
            </a:gradFill>
            <a:ln w="12700">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a:solidFill>
                    <a:prstClr val="white"/>
                  </a:solidFill>
                  <a:latin typeface="Segoe" pitchFamily="34" charset="0"/>
                </a:rPr>
                <a:t>Gateway</a:t>
              </a:r>
            </a:p>
          </p:txBody>
        </p:sp>
      </p:grpSp>
      <p:cxnSp>
        <p:nvCxnSpPr>
          <p:cNvPr id="106" name="Straight Arrow Connector 105"/>
          <p:cNvCxnSpPr/>
          <p:nvPr/>
        </p:nvCxnSpPr>
        <p:spPr>
          <a:xfrm rot="10800000" flipV="1">
            <a:off x="1152188" y="4646758"/>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1783206" y="4646760"/>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Down Arrow 107"/>
          <p:cNvSpPr/>
          <p:nvPr/>
        </p:nvSpPr>
        <p:spPr>
          <a:xfrm flipV="1">
            <a:off x="827726"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09" name="Down Arrow 108"/>
          <p:cNvSpPr/>
          <p:nvPr/>
        </p:nvSpPr>
        <p:spPr>
          <a:xfrm flipV="1">
            <a:off x="2212922"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10" name="Down Arrow 109"/>
          <p:cNvSpPr/>
          <p:nvPr/>
        </p:nvSpPr>
        <p:spPr>
          <a:xfrm flipV="1">
            <a:off x="3598118"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11" name="Down Arrow 110"/>
          <p:cNvSpPr/>
          <p:nvPr/>
        </p:nvSpPr>
        <p:spPr>
          <a:xfrm flipV="1">
            <a:off x="4983314"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12" name="Down Arrow 111"/>
          <p:cNvSpPr/>
          <p:nvPr/>
        </p:nvSpPr>
        <p:spPr>
          <a:xfrm flipV="1">
            <a:off x="6368510"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13" name="Down Arrow 112"/>
          <p:cNvSpPr/>
          <p:nvPr/>
        </p:nvSpPr>
        <p:spPr>
          <a:xfrm flipV="1">
            <a:off x="7753706" y="6019552"/>
            <a:ext cx="311727" cy="581891"/>
          </a:xfrm>
          <a:prstGeom prst="downArrow">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endParaRPr lang="fr-FR" sz="2000" kern="0">
              <a:solidFill>
                <a:srgbClr val="FFFFFF"/>
              </a:solidFill>
              <a:effectLst>
                <a:outerShdw blurRad="38100" dist="38100" dir="2700000" algn="tl">
                  <a:srgbClr val="000000">
                    <a:alpha val="43137"/>
                  </a:srgbClr>
                </a:outerShdw>
              </a:effectLst>
              <a:latin typeface="Segoe" pitchFamily="34" charset="0"/>
            </a:endParaRPr>
          </a:p>
        </p:txBody>
      </p:sp>
      <p:sp>
        <p:nvSpPr>
          <p:cNvPr id="114" name="Rectangle 113"/>
          <p:cNvSpPr/>
          <p:nvPr/>
        </p:nvSpPr>
        <p:spPr>
          <a:xfrm>
            <a:off x="906591" y="6259741"/>
            <a:ext cx="7079300" cy="381380"/>
          </a:xfrm>
          <a:prstGeom prst="rect">
            <a:avLst/>
          </a:prstGeom>
          <a:gradFill rotWithShape="1">
            <a:gsLst>
              <a:gs pos="0">
                <a:schemeClr val="accent5">
                  <a:lumMod val="75000"/>
                </a:schemeClr>
              </a:gs>
              <a:gs pos="69000">
                <a:schemeClr val="accent5">
                  <a:lumMod val="50000"/>
                </a:schemeClr>
              </a:gs>
            </a:gsLst>
            <a:lin ang="5400000" scaled="0"/>
          </a:gradFill>
          <a:ln>
            <a:noFill/>
            <a:headEnd type="none" w="med" len="med"/>
            <a:tailEnd type="none" w="med" len="med"/>
          </a:ln>
          <a:effectLst/>
          <a:scene3d>
            <a:camera prst="orthographicFront">
              <a:rot lat="0" lon="0" rev="0"/>
            </a:camera>
            <a:lightRig rig="twoPt" dir="t"/>
          </a:scene3d>
          <a:sp3d prstMaterial="metal">
            <a:bevelT w="25400" h="25400"/>
            <a:contourClr>
              <a:srgbClr val="FFFFFF"/>
            </a:contourClr>
          </a:sp3d>
        </p:spPr>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defRPr/>
            </a:pPr>
            <a:r>
              <a:rPr lang="fr-FR" sz="1400" kern="0">
                <a:solidFill>
                  <a:srgbClr val="FFFFFF"/>
                </a:solidFill>
                <a:effectLst>
                  <a:outerShdw blurRad="38100" dist="38100" dir="2700000" algn="tl">
                    <a:srgbClr val="000000">
                      <a:alpha val="43137"/>
                    </a:srgbClr>
                  </a:outerShdw>
                </a:effectLst>
                <a:latin typeface="Segoe" pitchFamily="34" charset="0"/>
              </a:rPr>
              <a:t>Scalability and Availability: Fabric, Failover, Replication, and  Load balancing</a:t>
            </a:r>
          </a:p>
        </p:txBody>
      </p:sp>
      <p:sp>
        <p:nvSpPr>
          <p:cNvPr id="115" name="Rectangle 114"/>
          <p:cNvSpPr/>
          <p:nvPr/>
        </p:nvSpPr>
        <p:spPr>
          <a:xfrm>
            <a:off x="1817532" y="5484734"/>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sp>
        <p:nvSpPr>
          <p:cNvPr id="116" name="Rectangle 115"/>
          <p:cNvSpPr/>
          <p:nvPr/>
        </p:nvSpPr>
        <p:spPr>
          <a:xfrm>
            <a:off x="3202728" y="5484734"/>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sp>
        <p:nvSpPr>
          <p:cNvPr id="117" name="Rectangle 116"/>
          <p:cNvSpPr/>
          <p:nvPr/>
        </p:nvSpPr>
        <p:spPr>
          <a:xfrm>
            <a:off x="4587924" y="5484734"/>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sp>
        <p:nvSpPr>
          <p:cNvPr id="118" name="Rectangle 117"/>
          <p:cNvSpPr/>
          <p:nvPr/>
        </p:nvSpPr>
        <p:spPr>
          <a:xfrm>
            <a:off x="5973120" y="5484734"/>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sp>
        <p:nvSpPr>
          <p:cNvPr id="119" name="Rectangle 118"/>
          <p:cNvSpPr/>
          <p:nvPr/>
        </p:nvSpPr>
        <p:spPr>
          <a:xfrm>
            <a:off x="7358316" y="5496159"/>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sp>
        <p:nvSpPr>
          <p:cNvPr id="120" name="Rectangle 119"/>
          <p:cNvSpPr/>
          <p:nvPr/>
        </p:nvSpPr>
        <p:spPr>
          <a:xfrm>
            <a:off x="432336" y="5496161"/>
            <a:ext cx="1102507" cy="498764"/>
          </a:xfrm>
          <a:prstGeom prst="rect">
            <a:avLst/>
          </a:prstGeom>
          <a:solidFill>
            <a:srgbClr val="0085C0"/>
          </a:solidFill>
          <a:ln w="12700">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r>
              <a:rPr lang="fr-FR" sz="1600">
                <a:solidFill>
                  <a:prstClr val="white"/>
                </a:solidFill>
                <a:effectLst>
                  <a:outerShdw blurRad="38100" dist="38100" dir="2700000" algn="tl">
                    <a:srgbClr val="000000">
                      <a:alpha val="43137"/>
                    </a:srgbClr>
                  </a:outerShdw>
                </a:effectLst>
                <a:latin typeface="Segoe" pitchFamily="34" charset="0"/>
              </a:rPr>
              <a:t>SQL</a:t>
            </a:r>
          </a:p>
        </p:txBody>
      </p:sp>
      <p:cxnSp>
        <p:nvCxnSpPr>
          <p:cNvPr id="121" name="Straight Arrow Connector 120"/>
          <p:cNvCxnSpPr/>
          <p:nvPr/>
        </p:nvCxnSpPr>
        <p:spPr>
          <a:xfrm rot="10800000" flipV="1">
            <a:off x="2219303" y="4635461"/>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850321" y="4635463"/>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10800000" flipV="1">
            <a:off x="3407110" y="4646750"/>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038127" y="4646752"/>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rot="10800000" flipV="1">
            <a:off x="4239210" y="4635461"/>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4870227" y="4635463"/>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rot="10800000" flipV="1">
            <a:off x="5427015" y="4624172"/>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6058033" y="4624174"/>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rot="10800000" flipV="1">
            <a:off x="6652933" y="4612882"/>
            <a:ext cx="639488" cy="8579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7283950" y="4612884"/>
            <a:ext cx="570901" cy="837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bwMode="auto">
          <a:xfrm>
            <a:off x="983588" y="4812320"/>
            <a:ext cx="7081844" cy="331141"/>
          </a:xfrm>
          <a:prstGeom prst="rect">
            <a:avLst/>
          </a:prstGeom>
          <a:solidFill>
            <a:schemeClr val="bg1">
              <a:lumMod val="75000"/>
              <a:lumOff val="25000"/>
            </a:schemeClr>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fr-FR" sz="1200">
              <a:solidFill>
                <a:schemeClr val="bg1">
                  <a:alpha val="99000"/>
                </a:schemeClr>
              </a:solidFill>
            </a:endParaRPr>
          </a:p>
        </p:txBody>
      </p:sp>
      <p:sp>
        <p:nvSpPr>
          <p:cNvPr id="132" name="TextBox 131"/>
          <p:cNvSpPr txBox="1"/>
          <p:nvPr/>
        </p:nvSpPr>
        <p:spPr>
          <a:xfrm>
            <a:off x="771077" y="4779958"/>
            <a:ext cx="7506867" cy="338532"/>
          </a:xfrm>
          <a:prstGeom prst="rect">
            <a:avLst/>
          </a:prstGeom>
        </p:spPr>
        <p:style>
          <a:lnRef idx="1">
            <a:schemeClr val="accent5"/>
          </a:lnRef>
          <a:fillRef idx="3">
            <a:schemeClr val="accent5"/>
          </a:fillRef>
          <a:effectRef idx="2">
            <a:schemeClr val="accent5"/>
          </a:effectRef>
          <a:fontRef idx="minor">
            <a:schemeClr val="lt1"/>
          </a:fontRef>
        </p:style>
        <p:txBody>
          <a:bodyPr wrap="square" lIns="121899" tIns="60949" rIns="121899" bIns="60949" rtlCol="0">
            <a:spAutoFit/>
          </a:bodyPr>
          <a:lstStyle/>
          <a:p>
            <a:pPr algn="ctr"/>
            <a:r>
              <a:rPr lang="fr-FR" sz="1400">
                <a:solidFill>
                  <a:srgbClr val="FFFF99"/>
                </a:solidFill>
                <a:effectLst>
                  <a:outerShdw blurRad="38100" dist="38100" dir="2700000" algn="tl">
                    <a:srgbClr val="000000">
                      <a:alpha val="43137"/>
                    </a:srgbClr>
                  </a:outerShdw>
                </a:effectLst>
                <a:latin typeface="Segoe" pitchFamily="34" charset="0"/>
              </a:rPr>
              <a:t>Gateway: TDS protocol gateway, enforces AUTHN/AUTHZ policy; proxy to backend SQL</a:t>
            </a:r>
          </a:p>
        </p:txBody>
      </p:sp>
    </p:spTree>
    <p:extLst>
      <p:ext uri="{BB962C8B-B14F-4D97-AF65-F5344CB8AC3E}">
        <p14:creationId xmlns:p14="http://schemas.microsoft.com/office/powerpoint/2010/main" val="324806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Rectangle 3386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8624" y="920201"/>
            <a:ext cx="2100645" cy="1358314"/>
          </a:xfrm>
          <a:prstGeom prst="rect">
            <a:avLst/>
          </a:prstGeom>
          <a:noFill/>
          <a:ln w="9525">
            <a:noFill/>
            <a:miter lim="800000"/>
            <a:headEnd/>
            <a:tailEnd/>
          </a:ln>
        </p:spPr>
      </p:pic>
      <p:pic>
        <p:nvPicPr>
          <p:cNvPr id="56" name="Rectangle 3386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3918" y="902047"/>
            <a:ext cx="2100645" cy="1358314"/>
          </a:xfrm>
          <a:prstGeom prst="rect">
            <a:avLst/>
          </a:prstGeom>
          <a:noFill/>
          <a:ln w="9525">
            <a:noFill/>
            <a:miter lim="800000"/>
            <a:headEnd/>
            <a:tailEnd/>
          </a:ln>
        </p:spPr>
      </p:pic>
      <p:pic>
        <p:nvPicPr>
          <p:cNvPr id="85" name="Rectangle 3386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67238" y="2357848"/>
            <a:ext cx="2710611" cy="1358314"/>
          </a:xfrm>
          <a:prstGeom prst="rect">
            <a:avLst/>
          </a:prstGeom>
          <a:noFill/>
          <a:ln w="9525">
            <a:noFill/>
            <a:miter lim="800000"/>
            <a:headEnd/>
            <a:tailEnd/>
          </a:ln>
        </p:spPr>
      </p:pic>
      <p:sp>
        <p:nvSpPr>
          <p:cNvPr id="2" name="Title 1"/>
          <p:cNvSpPr>
            <a:spLocks noGrp="1"/>
          </p:cNvSpPr>
          <p:nvPr>
            <p:ph type="title"/>
          </p:nvPr>
        </p:nvSpPr>
        <p:spPr>
          <a:xfrm>
            <a:off x="381000" y="116632"/>
            <a:ext cx="8382000" cy="553998"/>
          </a:xfrm>
        </p:spPr>
        <p:txBody>
          <a:bodyPr>
            <a:normAutofit fontScale="90000"/>
          </a:bodyPr>
          <a:lstStyle/>
          <a:p>
            <a:r>
              <a:rPr lang="en-US" dirty="0"/>
              <a:t>SQL Azure Data Sync</a:t>
            </a:r>
          </a:p>
        </p:txBody>
      </p:sp>
      <p:sp>
        <p:nvSpPr>
          <p:cNvPr id="6" name="TextBox 5"/>
          <p:cNvSpPr txBox="1"/>
          <p:nvPr/>
        </p:nvSpPr>
        <p:spPr>
          <a:xfrm>
            <a:off x="2479109" y="5549680"/>
            <a:ext cx="3856075" cy="369332"/>
          </a:xfrm>
          <a:prstGeom prst="rect">
            <a:avLst/>
          </a:prstGeom>
          <a:noFill/>
        </p:spPr>
        <p:txBody>
          <a:bodyPr wrap="square" rtlCol="0">
            <a:spAutoFit/>
          </a:bodyPr>
          <a:lstStyle/>
          <a:p>
            <a:pPr algn="ctr"/>
            <a:r>
              <a:rPr lang="en-US" b="1" dirty="0">
                <a:solidFill>
                  <a:schemeClr val="bg1"/>
                </a:solidFill>
              </a:rPr>
              <a:t>Datacenter Principal</a:t>
            </a:r>
          </a:p>
        </p:txBody>
      </p:sp>
      <p:sp>
        <p:nvSpPr>
          <p:cNvPr id="9" name="Left-Right Arrow 8"/>
          <p:cNvSpPr/>
          <p:nvPr/>
        </p:nvSpPr>
        <p:spPr>
          <a:xfrm rot="16200000">
            <a:off x="3969442" y="3757566"/>
            <a:ext cx="984973" cy="419750"/>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sp>
        <p:nvSpPr>
          <p:cNvPr id="19" name="Left-Right Arrow 18"/>
          <p:cNvSpPr/>
          <p:nvPr/>
        </p:nvSpPr>
        <p:spPr>
          <a:xfrm rot="20427937">
            <a:off x="1730193" y="3300993"/>
            <a:ext cx="1440317" cy="417094"/>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sp>
        <p:nvSpPr>
          <p:cNvPr id="22" name="TextBox 21"/>
          <p:cNvSpPr txBox="1"/>
          <p:nvPr/>
        </p:nvSpPr>
        <p:spPr>
          <a:xfrm>
            <a:off x="5951095" y="2855564"/>
            <a:ext cx="2797542" cy="338554"/>
          </a:xfrm>
          <a:prstGeom prst="rect">
            <a:avLst/>
          </a:prstGeom>
          <a:noFill/>
        </p:spPr>
        <p:txBody>
          <a:bodyPr wrap="square" rtlCol="0">
            <a:spAutoFit/>
          </a:bodyPr>
          <a:lstStyle/>
          <a:p>
            <a:pPr algn="ctr"/>
            <a:r>
              <a:rPr lang="fr-FR" sz="1600" b="1">
                <a:solidFill>
                  <a:schemeClr val="bg1"/>
                </a:solidFill>
              </a:rPr>
              <a:t>Bureaux Distants</a:t>
            </a:r>
          </a:p>
        </p:txBody>
      </p:sp>
      <p:cxnSp>
        <p:nvCxnSpPr>
          <p:cNvPr id="24" name="Straight Connector 23"/>
          <p:cNvCxnSpPr/>
          <p:nvPr/>
        </p:nvCxnSpPr>
        <p:spPr>
          <a:xfrm flipV="1">
            <a:off x="2868673" y="3682299"/>
            <a:ext cx="645113" cy="204112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86655" y="3682299"/>
            <a:ext cx="901968" cy="214866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099402" y="2577308"/>
            <a:ext cx="1239654" cy="830997"/>
          </a:xfrm>
          <a:prstGeom prst="rect">
            <a:avLst/>
          </a:prstGeom>
          <a:noFill/>
        </p:spPr>
        <p:txBody>
          <a:bodyPr wrap="square" rtlCol="0">
            <a:spAutoFit/>
          </a:bodyPr>
          <a:lstStyle/>
          <a:p>
            <a:r>
              <a:rPr lang="en-US" sz="1600" b="1" dirty="0">
                <a:solidFill>
                  <a:schemeClr val="tx1">
                    <a:lumMod val="65000"/>
                    <a:lumOff val="35000"/>
                  </a:schemeClr>
                </a:solidFill>
              </a:rPr>
              <a:t>Service</a:t>
            </a:r>
            <a:br>
              <a:rPr lang="en-US" sz="1600" b="1" dirty="0">
                <a:solidFill>
                  <a:schemeClr val="tx1">
                    <a:lumMod val="65000"/>
                    <a:lumOff val="35000"/>
                  </a:schemeClr>
                </a:solidFill>
              </a:rPr>
            </a:br>
            <a:r>
              <a:rPr lang="en-US" sz="1600" b="1" dirty="0">
                <a:solidFill>
                  <a:schemeClr val="tx1">
                    <a:lumMod val="65000"/>
                    <a:lumOff val="35000"/>
                  </a:schemeClr>
                </a:solidFill>
              </a:rPr>
              <a:t>Data Sync</a:t>
            </a:r>
          </a:p>
          <a:p>
            <a:r>
              <a:rPr lang="en-US" sz="1600" b="1" dirty="0">
                <a:solidFill>
                  <a:schemeClr val="tx1">
                    <a:lumMod val="65000"/>
                    <a:lumOff val="35000"/>
                  </a:schemeClr>
                </a:solidFill>
              </a:rPr>
              <a:t>SQL Azure</a:t>
            </a:r>
          </a:p>
        </p:txBody>
      </p:sp>
      <p:sp>
        <p:nvSpPr>
          <p:cNvPr id="60" name="TextBox 59"/>
          <p:cNvSpPr txBox="1"/>
          <p:nvPr/>
        </p:nvSpPr>
        <p:spPr>
          <a:xfrm>
            <a:off x="374039" y="2855564"/>
            <a:ext cx="1942726" cy="338554"/>
          </a:xfrm>
          <a:prstGeom prst="rect">
            <a:avLst/>
          </a:prstGeom>
          <a:noFill/>
        </p:spPr>
        <p:txBody>
          <a:bodyPr wrap="square" rtlCol="0">
            <a:spAutoFit/>
          </a:bodyPr>
          <a:lstStyle/>
          <a:p>
            <a:pPr algn="ctr"/>
            <a:r>
              <a:rPr lang="fr-FR" sz="1600" b="1" dirty="0">
                <a:solidFill>
                  <a:schemeClr val="bg1"/>
                </a:solidFill>
              </a:rPr>
              <a:t>Magasins</a:t>
            </a:r>
          </a:p>
        </p:txBody>
      </p:sp>
      <p:sp>
        <p:nvSpPr>
          <p:cNvPr id="76" name="Left-Right Arrow 75"/>
          <p:cNvSpPr/>
          <p:nvPr/>
        </p:nvSpPr>
        <p:spPr>
          <a:xfrm rot="19438430">
            <a:off x="1578426" y="3981069"/>
            <a:ext cx="1945577" cy="403934"/>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sp>
        <p:nvSpPr>
          <p:cNvPr id="82" name="Left-Right Arrow 81"/>
          <p:cNvSpPr/>
          <p:nvPr/>
        </p:nvSpPr>
        <p:spPr>
          <a:xfrm rot="2472927">
            <a:off x="5217912" y="4117143"/>
            <a:ext cx="1975117" cy="419750"/>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sp>
        <p:nvSpPr>
          <p:cNvPr id="83" name="Left-Right Arrow 82"/>
          <p:cNvSpPr/>
          <p:nvPr/>
        </p:nvSpPr>
        <p:spPr>
          <a:xfrm rot="1400758">
            <a:off x="5643561" y="3344112"/>
            <a:ext cx="1383248" cy="419750"/>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pic>
        <p:nvPicPr>
          <p:cNvPr id="43" name="Picture 2" descr="C:\Program Files\Microsoft Resource DVD Artwork\DVD_ART\Artwork_Imagery\HARDWARE_IMAGERY\Illustration - Misc Hardware\Windows Vista Illustration Icons\Sync.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13785" y="2591014"/>
            <a:ext cx="642788" cy="689513"/>
          </a:xfrm>
          <a:prstGeom prst="rect">
            <a:avLst/>
          </a:prstGeom>
          <a:noFill/>
        </p:spPr>
      </p:pic>
      <p:cxnSp>
        <p:nvCxnSpPr>
          <p:cNvPr id="47" name="Straight Connector 46"/>
          <p:cNvCxnSpPr/>
          <p:nvPr/>
        </p:nvCxnSpPr>
        <p:spPr>
          <a:xfrm>
            <a:off x="5339055" y="2566650"/>
            <a:ext cx="34286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1908" y="2678689"/>
            <a:ext cx="282609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198791" y="1227261"/>
            <a:ext cx="2418224" cy="584775"/>
          </a:xfrm>
          <a:prstGeom prst="rect">
            <a:avLst/>
          </a:prstGeom>
          <a:noFill/>
        </p:spPr>
        <p:txBody>
          <a:bodyPr wrap="square" rtlCol="0">
            <a:spAutoFit/>
          </a:bodyPr>
          <a:lstStyle/>
          <a:p>
            <a:pPr algn="ctr"/>
            <a:r>
              <a:rPr lang="fr-FR" sz="1600" b="1" dirty="0">
                <a:solidFill>
                  <a:schemeClr val="bg1"/>
                </a:solidFill>
              </a:rPr>
              <a:t>Bases de données</a:t>
            </a:r>
            <a:br>
              <a:rPr lang="fr-FR" sz="1600" b="1" dirty="0">
                <a:solidFill>
                  <a:schemeClr val="bg1"/>
                </a:solidFill>
              </a:rPr>
            </a:br>
            <a:r>
              <a:rPr lang="fr-FR" sz="1600" b="1" dirty="0">
                <a:solidFill>
                  <a:schemeClr val="bg1"/>
                </a:solidFill>
              </a:rPr>
              <a:t>Azure</a:t>
            </a:r>
          </a:p>
        </p:txBody>
      </p:sp>
      <p:sp>
        <p:nvSpPr>
          <p:cNvPr id="63" name="Left-Right Arrow 62"/>
          <p:cNvSpPr/>
          <p:nvPr/>
        </p:nvSpPr>
        <p:spPr>
          <a:xfrm rot="1900835">
            <a:off x="2541850" y="1992830"/>
            <a:ext cx="1066844" cy="419750"/>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sp>
        <p:nvSpPr>
          <p:cNvPr id="78" name="Left-Right Arrow 77"/>
          <p:cNvSpPr/>
          <p:nvPr/>
        </p:nvSpPr>
        <p:spPr>
          <a:xfrm rot="19675685">
            <a:off x="5104217" y="1995167"/>
            <a:ext cx="1066844" cy="419750"/>
          </a:xfrm>
          <a:prstGeom prst="lef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solidFill>
                  <a:schemeClr val="tx1">
                    <a:lumMod val="65000"/>
                    <a:lumOff val="35000"/>
                  </a:schemeClr>
                </a:solidFill>
              </a:rPr>
              <a:t>Sync</a:t>
            </a:r>
          </a:p>
        </p:txBody>
      </p:sp>
      <p:pic>
        <p:nvPicPr>
          <p:cNvPr id="3074" name="Picture 2" descr="C:\Users\Claudette\Documents\DVD_ART37-Sept2010\Artwork_Imagery\Icons - Illustrations\_ XML ICONS\Database blu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11414" y="1197782"/>
            <a:ext cx="421570" cy="67706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Claudette\Documents\DVD_ART37-Sept2010\Artwork_Imagery\Icons - Illustrations\_ XML ICONS\Database blu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86033" y="1197782"/>
            <a:ext cx="421570" cy="67706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38085" y="3637095"/>
            <a:ext cx="278959" cy="4480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Program Files\Microsoft Resource DVD Artwork\DVD_ART\Artwork_Imagery\Shapes and Graphics\Buidlings and dwellings\building brown w awnin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6842" y="3403682"/>
            <a:ext cx="483326" cy="706117"/>
          </a:xfrm>
          <a:prstGeom prst="rect">
            <a:avLst/>
          </a:prstGeom>
          <a:noFill/>
        </p:spPr>
      </p:pic>
      <p:pic>
        <p:nvPicPr>
          <p:cNvPr id="52"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38085" y="4852799"/>
            <a:ext cx="278959" cy="4480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Program Files\Microsoft Resource DVD Artwork\DVD_ART\Artwork_Imagery\Shapes and Graphics\Buidlings and dwellings\building brown w awnin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6842" y="4619386"/>
            <a:ext cx="483326" cy="706117"/>
          </a:xfrm>
          <a:prstGeom prst="rect">
            <a:avLst/>
          </a:prstGeom>
          <a:noFill/>
        </p:spPr>
      </p:pic>
      <p:grpSp>
        <p:nvGrpSpPr>
          <p:cNvPr id="8" name="Group 7"/>
          <p:cNvGrpSpPr/>
          <p:nvPr/>
        </p:nvGrpSpPr>
        <p:grpSpPr>
          <a:xfrm>
            <a:off x="4034826" y="4522631"/>
            <a:ext cx="854203" cy="1030498"/>
            <a:chOff x="5483807" y="4729759"/>
            <a:chExt cx="1138641" cy="1030498"/>
          </a:xfrm>
        </p:grpSpPr>
        <p:grpSp>
          <p:nvGrpSpPr>
            <p:cNvPr id="4" name="Group 3"/>
            <p:cNvGrpSpPr/>
            <p:nvPr/>
          </p:nvGrpSpPr>
          <p:grpSpPr>
            <a:xfrm>
              <a:off x="5936747" y="5096986"/>
              <a:ext cx="685701" cy="663271"/>
              <a:chOff x="5942012" y="5069710"/>
              <a:chExt cx="685701" cy="663271"/>
            </a:xfrm>
          </p:grpSpPr>
          <p:pic>
            <p:nvPicPr>
              <p:cNvPr id="54"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42012" y="5069710"/>
                <a:ext cx="371848" cy="44802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4412" y="5181600"/>
                <a:ext cx="371848" cy="44802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55865" y="5284959"/>
                <a:ext cx="371848" cy="448022"/>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5" descr="C:\Program Files\Microsoft Resource DVD Artwork\DVD_ART\Artwork_Imagery\Shapes and Graphics\Buidlings and dwellings\enterprise red.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483807" y="4729759"/>
              <a:ext cx="638864" cy="929657"/>
            </a:xfrm>
            <a:prstGeom prst="rect">
              <a:avLst/>
            </a:prstGeom>
            <a:noFill/>
          </p:spPr>
        </p:pic>
      </p:grpSp>
      <p:pic>
        <p:nvPicPr>
          <p:cNvPr id="84"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475363" y="4966372"/>
            <a:ext cx="278959" cy="4480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descr="C:\DVD_ART36\Artwork_Imagery\Icons - Illustrations\Buildings\highrise, office building skyscraper enterprise sand.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052090" y="4576130"/>
            <a:ext cx="488331" cy="976408"/>
          </a:xfrm>
          <a:prstGeom prst="rect">
            <a:avLst/>
          </a:prstGeom>
          <a:noFill/>
        </p:spPr>
      </p:pic>
      <p:pic>
        <p:nvPicPr>
          <p:cNvPr id="59" name="Picture 2" descr="C:\Users\Claudette\Documents\DVD_ART37-Sept2010\Artwork_Imagery\Icons - Illustrations\_ XML ICONS\Database blu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475363" y="3821689"/>
            <a:ext cx="278959" cy="44802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DVD_ART36\Artwork_Imagery\Icons - Illustrations\Buildings\highrise, office building skyscraper enterprise sand.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052090" y="3431447"/>
            <a:ext cx="488331" cy="976408"/>
          </a:xfrm>
          <a:prstGeom prst="rect">
            <a:avLst/>
          </a:prstGeom>
          <a:noFill/>
        </p:spPr>
      </p:pic>
      <p:sp>
        <p:nvSpPr>
          <p:cNvPr id="41" name="Content Placeholder 3"/>
          <p:cNvSpPr>
            <a:spLocks noGrp="1"/>
          </p:cNvSpPr>
          <p:nvPr>
            <p:ph sz="half" idx="1"/>
          </p:nvPr>
        </p:nvSpPr>
        <p:spPr>
          <a:xfrm>
            <a:off x="1707386" y="6021288"/>
            <a:ext cx="3388201" cy="698323"/>
          </a:xfrm>
        </p:spPr>
        <p:txBody>
          <a:bodyPr>
            <a:normAutofit/>
          </a:bodyPr>
          <a:lstStyle/>
          <a:p>
            <a:r>
              <a:rPr lang="en-US" sz="1400" dirty="0"/>
              <a:t>Sync entre instances SQL Azure </a:t>
            </a:r>
          </a:p>
          <a:p>
            <a:r>
              <a:rPr lang="en-US" sz="1400" dirty="0"/>
              <a:t>Sync SQL Server / SQL Azure</a:t>
            </a:r>
          </a:p>
        </p:txBody>
      </p:sp>
      <p:sp>
        <p:nvSpPr>
          <p:cNvPr id="42" name="Content Placeholder 3"/>
          <p:cNvSpPr txBox="1">
            <a:spLocks/>
          </p:cNvSpPr>
          <p:nvPr/>
        </p:nvSpPr>
        <p:spPr>
          <a:xfrm>
            <a:off x="5068215" y="6021288"/>
            <a:ext cx="3319766" cy="6729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bg1"/>
                </a:solidFill>
              </a:rPr>
              <a:t>Sync Applications / SQL Azure</a:t>
            </a:r>
          </a:p>
          <a:p>
            <a:r>
              <a:rPr lang="en-US" sz="1400" dirty="0" err="1">
                <a:solidFill>
                  <a:schemeClr val="bg1"/>
                </a:solidFill>
              </a:rPr>
              <a:t>Réplication</a:t>
            </a:r>
            <a:r>
              <a:rPr lang="en-US" sz="1400" dirty="0">
                <a:solidFill>
                  <a:schemeClr val="bg1"/>
                </a:solidFill>
              </a:rPr>
              <a:t> </a:t>
            </a:r>
            <a:r>
              <a:rPr lang="en-US" sz="1400" dirty="0" err="1">
                <a:solidFill>
                  <a:schemeClr val="bg1"/>
                </a:solidFill>
              </a:rPr>
              <a:t>géographique</a:t>
            </a:r>
            <a:endParaRPr lang="en-US" sz="1400" dirty="0">
              <a:solidFill>
                <a:schemeClr val="bg1"/>
              </a:solidFill>
            </a:endParaRPr>
          </a:p>
        </p:txBody>
      </p:sp>
      <p:sp>
        <p:nvSpPr>
          <p:cNvPr id="44" name="Text Placeholder 2"/>
          <p:cNvSpPr txBox="1">
            <a:spLocks/>
          </p:cNvSpPr>
          <p:nvPr/>
        </p:nvSpPr>
        <p:spPr>
          <a:xfrm>
            <a:off x="481908" y="615575"/>
            <a:ext cx="7766544" cy="3945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fr-FR" sz="1800" b="1" dirty="0">
                <a:solidFill>
                  <a:schemeClr val="bg1"/>
                </a:solidFill>
                <a:latin typeface="Segoe" pitchFamily="34" charset="0"/>
              </a:rPr>
              <a:t>Synchronisation automatique des bases Azure</a:t>
            </a:r>
            <a:endParaRPr lang="fr-FR" sz="1600" b="1" dirty="0">
              <a:solidFill>
                <a:schemeClr val="bg1"/>
              </a:solidFill>
              <a:latin typeface="Segoe" pitchFamily="34" charset="0"/>
            </a:endParaRPr>
          </a:p>
        </p:txBody>
      </p:sp>
    </p:spTree>
    <p:extLst>
      <p:ext uri="{BB962C8B-B14F-4D97-AF65-F5344CB8AC3E}">
        <p14:creationId xmlns:p14="http://schemas.microsoft.com/office/powerpoint/2010/main" val="98620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92"/>
            <a:ext cx="8382000" cy="836609"/>
          </a:xfrm>
        </p:spPr>
        <p:txBody>
          <a:bodyPr>
            <a:normAutofit/>
          </a:bodyPr>
          <a:lstStyle/>
          <a:p>
            <a:r>
              <a:rPr lang="en-US" dirty="0"/>
              <a:t>SQL Azure Reporting Services</a:t>
            </a:r>
            <a:endParaRPr lang="en-US" dirty="0">
              <a:gradFill>
                <a:gsLst>
                  <a:gs pos="50000">
                    <a:schemeClr val="tx2"/>
                  </a:gs>
                  <a:gs pos="100000">
                    <a:schemeClr val="tx2"/>
                  </a:gs>
                </a:gsLst>
                <a:lin ang="5400000" scaled="0"/>
              </a:gradFill>
            </a:endParaRPr>
          </a:p>
        </p:txBody>
      </p:sp>
      <p:pic>
        <p:nvPicPr>
          <p:cNvPr id="5" name="Picture 2" descr="D:\Microsoft\DVD 36\DVD_ART36\Artwork_Imagery\Icons - Illustrations\_ XML ICONS\Internet cloud web.png"/>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15000"/>
                    </a14:imgEffect>
                    <a14:imgEffect>
                      <a14:brightnessContrast bright="-29000"/>
                    </a14:imgEffect>
                  </a14:imgLayer>
                </a14:imgProps>
              </a:ext>
              <a:ext uri="{28A0092B-C50C-407E-A947-70E740481C1C}">
                <a14:useLocalDpi xmlns:a14="http://schemas.microsoft.com/office/drawing/2010/main" val="0"/>
              </a:ext>
            </a:extLst>
          </a:blip>
          <a:srcRect/>
          <a:stretch>
            <a:fillRect/>
          </a:stretch>
        </p:blipFill>
        <p:spPr bwMode="auto">
          <a:xfrm>
            <a:off x="398963" y="1593802"/>
            <a:ext cx="3415259" cy="19622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Microsoft\DVD 36\DVD_ART36\Artwork_Imagery\Icons - Illustrations\_ XML ICONS\database gre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59" y="1292772"/>
            <a:ext cx="639749" cy="899058"/>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sp>
        <p:nvSpPr>
          <p:cNvPr id="10" name="Rounded Rectangle 9"/>
          <p:cNvSpPr/>
          <p:nvPr/>
        </p:nvSpPr>
        <p:spPr bwMode="auto">
          <a:xfrm>
            <a:off x="627622" y="2931704"/>
            <a:ext cx="1206153" cy="87269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t" anchorCtr="0" compatLnSpc="1">
            <a:prstTxWarp prst="textNoShape">
              <a:avLst/>
            </a:prstTxWarp>
          </a:bodyPr>
          <a:lstStyle/>
          <a:p>
            <a:pPr algn="ctr" defTabSz="914099" fontAlgn="base">
              <a:spcBef>
                <a:spcPct val="0"/>
              </a:spcBef>
              <a:spcAft>
                <a:spcPct val="0"/>
              </a:spcAft>
            </a:pPr>
            <a:r>
              <a:rPr lang="en-US" sz="1600" dirty="0">
                <a:solidFill>
                  <a:schemeClr val="tx1"/>
                </a:solidFill>
              </a:rPr>
              <a:t>Web Role</a:t>
            </a:r>
          </a:p>
        </p:txBody>
      </p:sp>
      <p:pic>
        <p:nvPicPr>
          <p:cNvPr id="11" name="Picture 5" descr="D:\AA - Microsoft\Events DVD 36\DVD_ART36\Logos\Azure Services Platform\Windows Azure\Windows Azure logo b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511" y="3477901"/>
            <a:ext cx="1014201" cy="174561"/>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2221898" y="2918396"/>
            <a:ext cx="1206153" cy="886004"/>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 name="Group 2"/>
          <p:cNvGrpSpPr/>
          <p:nvPr/>
        </p:nvGrpSpPr>
        <p:grpSpPr>
          <a:xfrm>
            <a:off x="2963114" y="2931705"/>
            <a:ext cx="350820" cy="595794"/>
            <a:chOff x="3221815" y="3107368"/>
            <a:chExt cx="467638" cy="595794"/>
          </a:xfrm>
        </p:grpSpPr>
        <p:pic>
          <p:nvPicPr>
            <p:cNvPr id="17" name="Picture 16" descr="D:\Microsoft\DVD 36\DVD_ART36\Artwork_Imagery\Icons - Illustrations\_ SUPER VISTA STYLE\area chart graph 3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1815" y="3107368"/>
              <a:ext cx="467638" cy="4676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Microsoft\DVD 36\DVD_ART36\Artwork_Imagery\Icons - Illustrations\_ REAL VISTA STYLE\3d pie chart graph.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14354" y="3385980"/>
              <a:ext cx="317182" cy="31718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SQLAzurelogo_BlkText.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2437366" y="3461698"/>
            <a:ext cx="718057" cy="254112"/>
          </a:xfrm>
          <a:prstGeom prst="rect">
            <a:avLst/>
          </a:prstGeom>
        </p:spPr>
      </p:pic>
      <p:sp>
        <p:nvSpPr>
          <p:cNvPr id="16" name="TextBox 15"/>
          <p:cNvSpPr txBox="1"/>
          <p:nvPr/>
        </p:nvSpPr>
        <p:spPr>
          <a:xfrm>
            <a:off x="2391278" y="3096623"/>
            <a:ext cx="897875" cy="246221"/>
          </a:xfrm>
          <a:prstGeom prst="rect">
            <a:avLst/>
          </a:prstGeom>
          <a:noFill/>
        </p:spPr>
        <p:txBody>
          <a:bodyPr wrap="none" lIns="0" tIns="0" rIns="0" bIns="0" rtlCol="0">
            <a:spAutoFit/>
          </a:bodyPr>
          <a:lstStyle/>
          <a:p>
            <a:r>
              <a:rPr lang="en-US" sz="1600" dirty="0"/>
              <a:t>Reporting</a:t>
            </a:r>
          </a:p>
        </p:txBody>
      </p:sp>
      <p:pic>
        <p:nvPicPr>
          <p:cNvPr id="23" name="Picture 9" descr="D:\AA - Microsoft\Events DVD 36\DVD_ART36\Artwork_Imagery\Shapes\Arrows\Curved\curved white arrow.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8291222">
            <a:off x="2237433" y="2097383"/>
            <a:ext cx="290166" cy="8083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5" descr="D:\AA - Microsoft\Events DVD 36\DVD_ART36\Artwork_Imagery\Icons - Illustrations\_ MSN ICONS\web page internet scree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6650" y="4303626"/>
            <a:ext cx="762212" cy="9043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Microsoft\DVD 36\DVD_ART36\Artwork_Imagery\Icons - Illustrations\_ SUPER VISTA STYLE\area chart graph 3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1874" y="4526535"/>
            <a:ext cx="350820" cy="3570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Microsoft\DVD 36\DVD_ART36\Artwork_Imagery\Icons - Illustrations\_ REAL VISTA STYLE\3d pie chart graph.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1297" y="4805147"/>
            <a:ext cx="237948" cy="2422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D:\AA - Microsoft\Events DVD 36\DVD_ART36\Artwork_Imagery\Icons - Illustrations\_ REAL VISTA STYLE\import export exce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82516" y="4303626"/>
            <a:ext cx="548904" cy="6049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Reader">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7696" y="6940727"/>
            <a:ext cx="290353" cy="3870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9" descr="D:\AA - Microsoft\Events DVD 36\DVD_ART36\Artwork_Imagery\Shapes\Arrows\Curved\curved white arrow.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3358392" flipH="1">
            <a:off x="1198711" y="3479627"/>
            <a:ext cx="356385" cy="7775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SQLAzurelogo_BlkText.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a:xfrm>
            <a:off x="1959540" y="1636589"/>
            <a:ext cx="562967" cy="257202"/>
          </a:xfrm>
          <a:prstGeom prst="rect">
            <a:avLst/>
          </a:prstGeom>
        </p:spPr>
      </p:pic>
      <p:pic>
        <p:nvPicPr>
          <p:cNvPr id="35" name="Picture 9" descr="D:\AA - Microsoft\Events DVD 36\DVD_ART36\Artwork_Imagery\Shapes\Arrows\Curved\curved white arrow.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2799366">
            <a:off x="1890422" y="2830890"/>
            <a:ext cx="290166" cy="808317"/>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2"/>
          <p:cNvSpPr>
            <a:spLocks noGrp="1"/>
          </p:cNvSpPr>
          <p:nvPr>
            <p:ph type="body" sz="quarter" idx="4294967295"/>
          </p:nvPr>
        </p:nvSpPr>
        <p:spPr>
          <a:xfrm>
            <a:off x="4067944" y="1260083"/>
            <a:ext cx="4752528" cy="5121245"/>
          </a:xfrm>
          <a:prstGeom prst="rect">
            <a:avLst/>
          </a:prstGeom>
        </p:spPr>
        <p:txBody>
          <a:bodyPr>
            <a:normAutofit fontScale="85000" lnSpcReduction="20000"/>
          </a:bodyPr>
          <a:lstStyle/>
          <a:p>
            <a:pPr>
              <a:lnSpc>
                <a:spcPct val="110000"/>
              </a:lnSpc>
            </a:pPr>
            <a:r>
              <a:rPr lang="fr-FR" sz="2300" dirty="0"/>
              <a:t>Basé sur SSRS 2008</a:t>
            </a:r>
          </a:p>
          <a:p>
            <a:pPr>
              <a:lnSpc>
                <a:spcPct val="110000"/>
              </a:lnSpc>
            </a:pPr>
            <a:endParaRPr lang="fr-FR" sz="1400" dirty="0"/>
          </a:p>
          <a:p>
            <a:pPr lvl="1">
              <a:lnSpc>
                <a:spcPct val="110000"/>
              </a:lnSpc>
            </a:pPr>
            <a:r>
              <a:rPr lang="fr-FR" sz="2000" dirty="0"/>
              <a:t>Rapports interactifs et par tableaux</a:t>
            </a:r>
          </a:p>
          <a:p>
            <a:pPr lvl="1">
              <a:lnSpc>
                <a:spcPct val="110000"/>
              </a:lnSpc>
            </a:pPr>
            <a:r>
              <a:rPr lang="fr-FR" sz="2000" dirty="0"/>
              <a:t>Visualisation des données : charts, </a:t>
            </a:r>
            <a:r>
              <a:rPr lang="fr-FR" sz="2000" dirty="0" err="1"/>
              <a:t>graphs,cartos</a:t>
            </a:r>
            <a:r>
              <a:rPr lang="fr-FR" sz="2000" dirty="0"/>
              <a:t>, jauges</a:t>
            </a:r>
          </a:p>
          <a:p>
            <a:pPr lvl="1">
              <a:lnSpc>
                <a:spcPct val="110000"/>
              </a:lnSpc>
            </a:pPr>
            <a:r>
              <a:rPr lang="fr-FR" sz="2000" dirty="0"/>
              <a:t>Utilisation de BI </a:t>
            </a:r>
            <a:r>
              <a:rPr lang="fr-FR" sz="2000" dirty="0" err="1"/>
              <a:t>Reporting</a:t>
            </a:r>
            <a:r>
              <a:rPr lang="fr-FR" sz="2000" dirty="0"/>
              <a:t> Studio pour créer les rapports</a:t>
            </a:r>
          </a:p>
          <a:p>
            <a:pPr lvl="1">
              <a:lnSpc>
                <a:spcPct val="110000"/>
              </a:lnSpc>
            </a:pPr>
            <a:r>
              <a:rPr lang="fr-FR" sz="2000" dirty="0"/>
              <a:t>Intégration applicative par appel  </a:t>
            </a:r>
            <a:r>
              <a:rPr lang="fr-FR" sz="2000" dirty="0" err="1"/>
              <a:t>Odata</a:t>
            </a:r>
            <a:r>
              <a:rPr lang="fr-FR" sz="2000" dirty="0"/>
              <a:t> ou Web Services</a:t>
            </a:r>
          </a:p>
          <a:p>
            <a:pPr lvl="1">
              <a:lnSpc>
                <a:spcPct val="110000"/>
              </a:lnSpc>
            </a:pPr>
            <a:endParaRPr lang="fr-FR" sz="1400" dirty="0"/>
          </a:p>
          <a:p>
            <a:pPr>
              <a:lnSpc>
                <a:spcPct val="110000"/>
              </a:lnSpc>
            </a:pPr>
            <a:r>
              <a:rPr lang="fr-FR" sz="2300" dirty="0"/>
              <a:t>Sources de données SQL Azure</a:t>
            </a:r>
          </a:p>
          <a:p>
            <a:pPr>
              <a:lnSpc>
                <a:spcPct val="110000"/>
              </a:lnSpc>
            </a:pPr>
            <a:r>
              <a:rPr lang="fr-FR" sz="2300" dirty="0"/>
              <a:t>Export aux formats Excel, PDF, CSV.</a:t>
            </a:r>
          </a:p>
          <a:p>
            <a:pPr>
              <a:lnSpc>
                <a:spcPct val="110000"/>
              </a:lnSpc>
            </a:pPr>
            <a:r>
              <a:rPr lang="fr-FR" sz="2300" dirty="0"/>
              <a:t>Ce qui n’est pas encore supporté :</a:t>
            </a:r>
          </a:p>
          <a:p>
            <a:pPr lvl="1">
              <a:lnSpc>
                <a:spcPct val="110000"/>
              </a:lnSpc>
            </a:pPr>
            <a:r>
              <a:rPr lang="fr-FR" sz="1900" dirty="0"/>
              <a:t>Souscriptions et  </a:t>
            </a:r>
            <a:r>
              <a:rPr lang="fr-FR" sz="1900" dirty="0" err="1"/>
              <a:t>Scheduling</a:t>
            </a:r>
            <a:endParaRPr lang="fr-FR" sz="1900" dirty="0"/>
          </a:p>
          <a:p>
            <a:pPr lvl="1">
              <a:lnSpc>
                <a:spcPct val="110000"/>
              </a:lnSpc>
            </a:pPr>
            <a:r>
              <a:rPr lang="fr-FR" sz="1900" dirty="0"/>
              <a:t>Extensions propriétaires (pas de custom)</a:t>
            </a:r>
          </a:p>
          <a:p>
            <a:pPr lvl="1">
              <a:lnSpc>
                <a:spcPct val="110000"/>
              </a:lnSpc>
            </a:pPr>
            <a:r>
              <a:rPr lang="fr-FR" sz="1900" dirty="0"/>
              <a:t>Pas de source de données externe</a:t>
            </a:r>
          </a:p>
          <a:p>
            <a:pPr lvl="1">
              <a:lnSpc>
                <a:spcPct val="110000"/>
              </a:lnSpc>
            </a:pPr>
            <a:r>
              <a:rPr lang="fr-FR" sz="1900" dirty="0"/>
              <a:t>Intégration </a:t>
            </a:r>
            <a:r>
              <a:rPr lang="fr-FR" sz="1900" dirty="0" err="1"/>
              <a:t>Sharepoint</a:t>
            </a:r>
            <a:endParaRPr lang="fr-FR" sz="1900" dirty="0"/>
          </a:p>
        </p:txBody>
      </p:sp>
      <p:pic>
        <p:nvPicPr>
          <p:cNvPr id="39" name="Picture 2" descr="C:\Users\Claudette\Documents\DVD_ART37-Sept2010\Artwork_Imagery\Icons - Illustrations\_ WINDOWS VISTA ICONS\Male man people person User.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04318" y="5408307"/>
            <a:ext cx="489499" cy="6850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ile:PDF.png">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4454" y="4325932"/>
            <a:ext cx="457319" cy="5039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descr="D:\AA - Microsoft\Events DVD 36\DVD_ART36\Artwork_Imagery\Shapes\Arrows\Curved\curved white arrow.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524965" flipH="1">
            <a:off x="1344869" y="5166078"/>
            <a:ext cx="356385" cy="573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9" descr="D:\AA - Microsoft\Events DVD 36\DVD_ART36\Artwork_Imagery\Shapes\Arrows\Curved\curved white arrow.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1075035">
            <a:off x="2365305" y="4858315"/>
            <a:ext cx="356385" cy="7775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D:\AA - Microsoft\Events DVD 36\DVD_ART36\Artwork_Imagery\Shapes\Arrows\Curved\curved white arrow.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8291222">
            <a:off x="2784362" y="3582552"/>
            <a:ext cx="290166" cy="808317"/>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2"/>
          <p:cNvSpPr>
            <a:spLocks noGrp="1"/>
          </p:cNvSpPr>
          <p:nvPr>
            <p:ph sz="half" idx="1"/>
          </p:nvPr>
        </p:nvSpPr>
        <p:spPr>
          <a:xfrm>
            <a:off x="395536" y="802237"/>
            <a:ext cx="7729978" cy="394515"/>
          </a:xfrm>
        </p:spPr>
        <p:txBody>
          <a:bodyPr>
            <a:normAutofit/>
          </a:bodyPr>
          <a:lstStyle/>
          <a:p>
            <a:pPr marL="0" indent="0">
              <a:buNone/>
            </a:pPr>
            <a:r>
              <a:rPr lang="fr-FR" sz="1800" b="1" dirty="0" err="1">
                <a:latin typeface="Segoe" pitchFamily="34" charset="0"/>
              </a:rPr>
              <a:t>Reporting</a:t>
            </a:r>
            <a:r>
              <a:rPr lang="fr-FR" sz="1800" b="1" dirty="0">
                <a:latin typeface="Segoe" pitchFamily="34" charset="0"/>
              </a:rPr>
              <a:t> « as a service » sur Azure</a:t>
            </a:r>
            <a:endParaRPr lang="fr-FR" sz="1600" b="1" dirty="0">
              <a:latin typeface="Segoe" pitchFamily="34" charset="0"/>
            </a:endParaRPr>
          </a:p>
        </p:txBody>
      </p:sp>
      <p:sp>
        <p:nvSpPr>
          <p:cNvPr id="38" name="TextBox 37"/>
          <p:cNvSpPr txBox="1"/>
          <p:nvPr/>
        </p:nvSpPr>
        <p:spPr>
          <a:xfrm>
            <a:off x="282977" y="6156012"/>
            <a:ext cx="8320035" cy="307777"/>
          </a:xfrm>
          <a:prstGeom prst="rect">
            <a:avLst/>
          </a:prstGeom>
          <a:noFill/>
        </p:spPr>
        <p:txBody>
          <a:bodyPr wrap="none" rtlCol="0">
            <a:spAutoFit/>
          </a:bodyPr>
          <a:lstStyle/>
          <a:p>
            <a:r>
              <a:rPr lang="fr-FR" sz="1400" b="1" dirty="0">
                <a:solidFill>
                  <a:srgbClr val="35DDFD"/>
                </a:solidFill>
              </a:rPr>
              <a:t>Les prochaines versions apporteront des extensions pour aller vers l’iso fonctionnalité avec SSRS</a:t>
            </a:r>
          </a:p>
        </p:txBody>
      </p:sp>
    </p:spTree>
    <p:extLst>
      <p:ext uri="{BB962C8B-B14F-4D97-AF65-F5344CB8AC3E}">
        <p14:creationId xmlns:p14="http://schemas.microsoft.com/office/powerpoint/2010/main" val="1101229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AppFabric</a:t>
            </a:r>
            <a:r>
              <a:rPr lang="fr-FR" dirty="0"/>
              <a:t> – Service Bus</a:t>
            </a:r>
          </a:p>
        </p:txBody>
      </p:sp>
      <p:grpSp>
        <p:nvGrpSpPr>
          <p:cNvPr id="16" name="Group 15"/>
          <p:cNvGrpSpPr/>
          <p:nvPr/>
        </p:nvGrpSpPr>
        <p:grpSpPr>
          <a:xfrm>
            <a:off x="2057400" y="1384224"/>
            <a:ext cx="5400072" cy="2514676"/>
            <a:chOff x="2865088" y="1371524"/>
            <a:chExt cx="5400072" cy="2514676"/>
          </a:xfrm>
        </p:grpSpPr>
        <p:sp>
          <p:nvSpPr>
            <p:cNvPr id="6" name="Rounded Rectangle 5"/>
            <p:cNvSpPr/>
            <p:nvPr/>
          </p:nvSpPr>
          <p:spPr bwMode="auto">
            <a:xfrm>
              <a:off x="2873301" y="1371524"/>
              <a:ext cx="5391859" cy="801202"/>
            </a:xfrm>
            <a:prstGeom prst="roundRect">
              <a:avLst>
                <a:gd name="adj" fmla="val 27068"/>
              </a:avLst>
            </a:prstGeom>
            <a:solidFill>
              <a:schemeClr val="accent2"/>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fr-FR" sz="2000" b="1" dirty="0">
                  <a:solidFill>
                    <a:srgbClr val="FFFFFF"/>
                  </a:solidFill>
                  <a:effectLst>
                    <a:outerShdw blurRad="38100" dist="38100" dir="2700000" algn="tl">
                      <a:srgbClr val="000000">
                        <a:alpha val="43137"/>
                      </a:srgbClr>
                    </a:outerShdw>
                  </a:effectLst>
                </a:rPr>
                <a:t>                Registration / Annuaire</a:t>
              </a:r>
            </a:p>
          </p:txBody>
        </p:sp>
        <p:sp>
          <p:nvSpPr>
            <p:cNvPr id="8" name="Rounded Rectangle 7"/>
            <p:cNvSpPr/>
            <p:nvPr/>
          </p:nvSpPr>
          <p:spPr bwMode="auto">
            <a:xfrm>
              <a:off x="2865088" y="2224147"/>
              <a:ext cx="5391859" cy="801202"/>
            </a:xfrm>
            <a:prstGeom prst="roundRect">
              <a:avLst>
                <a:gd name="adj" fmla="val 26135"/>
              </a:avLst>
            </a:prstGeom>
            <a:solidFill>
              <a:schemeClr val="accent2"/>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fr-FR" sz="2000" b="1" dirty="0">
                  <a:solidFill>
                    <a:srgbClr val="FFFFFF"/>
                  </a:solidFill>
                  <a:effectLst>
                    <a:outerShdw blurRad="38100" dist="38100" dir="2700000" algn="tl">
                      <a:srgbClr val="000000">
                        <a:alpha val="43137"/>
                      </a:srgbClr>
                    </a:outerShdw>
                  </a:effectLst>
                </a:rPr>
                <a:t>	Patterns de communication</a:t>
              </a:r>
            </a:p>
          </p:txBody>
        </p:sp>
        <p:sp>
          <p:nvSpPr>
            <p:cNvPr id="9" name="Rounded Rectangle 8"/>
            <p:cNvSpPr/>
            <p:nvPr/>
          </p:nvSpPr>
          <p:spPr bwMode="auto">
            <a:xfrm>
              <a:off x="2865088" y="3084998"/>
              <a:ext cx="5391859" cy="801202"/>
            </a:xfrm>
            <a:prstGeom prst="roundRect">
              <a:avLst>
                <a:gd name="adj" fmla="val 18376"/>
              </a:avLst>
            </a:prstGeom>
            <a:solidFill>
              <a:schemeClr val="accent2"/>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fr-FR" sz="2000" b="1" dirty="0">
                  <a:solidFill>
                    <a:srgbClr val="FFFFFF"/>
                  </a:solidFill>
                  <a:effectLst>
                    <a:outerShdw blurRad="38100" dist="38100" dir="2700000" algn="tl">
                      <a:srgbClr val="000000">
                        <a:alpha val="43137"/>
                      </a:srgbClr>
                    </a:outerShdw>
                  </a:effectLst>
                </a:rPr>
                <a:t>                Couplage faible</a:t>
              </a:r>
            </a:p>
          </p:txBody>
        </p:sp>
        <p:pic>
          <p:nvPicPr>
            <p:cNvPr id="10" name="Picture 9" descr="service_regist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99147" y="1483360"/>
              <a:ext cx="736541" cy="521178"/>
            </a:xfrm>
            <a:prstGeom prst="rect">
              <a:avLst/>
            </a:prstGeom>
          </p:spPr>
        </p:pic>
        <p:pic>
          <p:nvPicPr>
            <p:cNvPr id="11" name="Picture 10" descr="application messagi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0108" y="2351425"/>
              <a:ext cx="574040" cy="559415"/>
            </a:xfrm>
            <a:prstGeom prst="rect">
              <a:avLst/>
            </a:prstGeom>
          </p:spPr>
        </p:pic>
        <p:pic>
          <p:nvPicPr>
            <p:cNvPr id="12" name="Picture 11" descr="connectivity_fabric.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4707" y="3159760"/>
              <a:ext cx="609600" cy="617674"/>
            </a:xfrm>
            <a:prstGeom prst="rect">
              <a:avLst/>
            </a:prstGeom>
          </p:spPr>
        </p:pic>
      </p:grpSp>
      <p:sp>
        <p:nvSpPr>
          <p:cNvPr id="13" name="TextBox 12"/>
          <p:cNvSpPr txBox="1"/>
          <p:nvPr/>
        </p:nvSpPr>
        <p:spPr>
          <a:xfrm>
            <a:off x="533400" y="4267200"/>
            <a:ext cx="2438400" cy="1723549"/>
          </a:xfrm>
          <a:prstGeom prst="rect">
            <a:avLst/>
          </a:prstGeom>
          <a:noFill/>
        </p:spPr>
        <p:txBody>
          <a:bodyPr wrap="square" rtlCol="0">
            <a:spAutoFit/>
          </a:bodyPr>
          <a:lstStyle/>
          <a:p>
            <a:pPr lvl="0"/>
            <a:r>
              <a:rPr lang="fr-FR" sz="1600" dirty="0">
                <a:solidFill>
                  <a:schemeClr val="bg1"/>
                </a:solidFill>
              </a:rPr>
              <a:t>Expose les services au-delà des frontières du réseau</a:t>
            </a:r>
          </a:p>
          <a:p>
            <a:pPr lvl="0"/>
            <a:endParaRPr lang="fr-FR" sz="1600" dirty="0">
              <a:solidFill>
                <a:schemeClr val="bg1"/>
              </a:solidFill>
            </a:endParaRPr>
          </a:p>
          <a:p>
            <a:pPr marL="182880" lvl="0" indent="-182880">
              <a:buClr>
                <a:schemeClr val="accent2"/>
              </a:buClr>
              <a:buFont typeface="Arial"/>
              <a:buChar char="•"/>
            </a:pPr>
            <a:r>
              <a:rPr lang="fr-FR" sz="1400" dirty="0">
                <a:solidFill>
                  <a:schemeClr val="bg1"/>
                </a:solidFill>
              </a:rPr>
              <a:t>Traversée de pare-feu / NAT</a:t>
            </a:r>
          </a:p>
          <a:p>
            <a:pPr marL="182880" lvl="0" indent="-182880">
              <a:buClr>
                <a:schemeClr val="accent2"/>
              </a:buClr>
              <a:buFont typeface="Arial"/>
              <a:buChar char="•"/>
            </a:pPr>
            <a:r>
              <a:rPr lang="fr-FR" sz="1400" dirty="0">
                <a:solidFill>
                  <a:schemeClr val="bg1"/>
                </a:solidFill>
              </a:rPr>
              <a:t>Connectivité intermittente ou mobile</a:t>
            </a:r>
          </a:p>
          <a:p>
            <a:pPr marL="182880" lvl="0" indent="-182880">
              <a:buClr>
                <a:schemeClr val="accent2"/>
              </a:buClr>
              <a:buFont typeface="Arial"/>
              <a:buChar char="•"/>
            </a:pPr>
            <a:endParaRPr lang="fr-FR" sz="1600" dirty="0">
              <a:solidFill>
                <a:schemeClr val="bg1"/>
              </a:solidFill>
            </a:endParaRPr>
          </a:p>
        </p:txBody>
      </p:sp>
      <p:sp>
        <p:nvSpPr>
          <p:cNvPr id="14" name="TextBox 13"/>
          <p:cNvSpPr txBox="1"/>
          <p:nvPr/>
        </p:nvSpPr>
        <p:spPr>
          <a:xfrm>
            <a:off x="3225800" y="4267200"/>
            <a:ext cx="3124200" cy="2923877"/>
          </a:xfrm>
          <a:prstGeom prst="rect">
            <a:avLst/>
          </a:prstGeom>
          <a:noFill/>
        </p:spPr>
        <p:txBody>
          <a:bodyPr wrap="square" rtlCol="0">
            <a:spAutoFit/>
          </a:bodyPr>
          <a:lstStyle/>
          <a:p>
            <a:pPr lvl="0"/>
            <a:r>
              <a:rPr lang="fr-FR" sz="1600" dirty="0">
                <a:solidFill>
                  <a:schemeClr val="bg1"/>
                </a:solidFill>
              </a:rPr>
              <a:t>Communication entre applications et services selon différentes topologies</a:t>
            </a:r>
          </a:p>
          <a:p>
            <a:pPr lvl="0"/>
            <a:endParaRPr lang="fr-FR" sz="1600" dirty="0">
              <a:solidFill>
                <a:schemeClr val="bg1"/>
              </a:solidFill>
            </a:endParaRPr>
          </a:p>
          <a:p>
            <a:pPr marL="182880" lvl="0" indent="-182880">
              <a:buClr>
                <a:schemeClr val="accent2"/>
              </a:buClr>
              <a:buFont typeface="Arial"/>
              <a:buChar char="•"/>
            </a:pPr>
            <a:r>
              <a:rPr lang="fr-FR" sz="1400" dirty="0">
                <a:solidFill>
                  <a:schemeClr val="bg1"/>
                </a:solidFill>
              </a:rPr>
              <a:t>One-</a:t>
            </a:r>
            <a:r>
              <a:rPr lang="fr-FR" sz="1400" dirty="0" err="1">
                <a:solidFill>
                  <a:schemeClr val="bg1"/>
                </a:solidFill>
              </a:rPr>
              <a:t>way</a:t>
            </a:r>
            <a:r>
              <a:rPr lang="fr-FR" sz="1400" dirty="0">
                <a:solidFill>
                  <a:schemeClr val="bg1"/>
                </a:solidFill>
              </a:rPr>
              <a:t> / Full-duplex</a:t>
            </a:r>
          </a:p>
          <a:p>
            <a:pPr marL="182880" lvl="0" indent="-182880">
              <a:buClr>
                <a:schemeClr val="accent2"/>
              </a:buClr>
              <a:buFont typeface="Arial"/>
              <a:buChar char="•"/>
            </a:pPr>
            <a:r>
              <a:rPr lang="fr-FR" sz="1400" dirty="0">
                <a:solidFill>
                  <a:schemeClr val="bg1"/>
                </a:solidFill>
              </a:rPr>
              <a:t>Unicast / Multicast</a:t>
            </a:r>
          </a:p>
          <a:p>
            <a:pPr marL="182880" lvl="0" indent="-182880">
              <a:buClr>
                <a:schemeClr val="accent2"/>
              </a:buClr>
              <a:buFont typeface="Arial"/>
              <a:buChar char="•"/>
            </a:pPr>
            <a:r>
              <a:rPr lang="fr-FR" sz="1400" dirty="0">
                <a:solidFill>
                  <a:schemeClr val="bg1"/>
                </a:solidFill>
              </a:rPr>
              <a:t>Orienté session / Peer-to-</a:t>
            </a:r>
            <a:r>
              <a:rPr lang="fr-FR" sz="1400" dirty="0" err="1">
                <a:solidFill>
                  <a:schemeClr val="bg1"/>
                </a:solidFill>
              </a:rPr>
              <a:t>peer</a:t>
            </a:r>
            <a:endParaRPr lang="fr-FR" sz="1400" dirty="0">
              <a:solidFill>
                <a:schemeClr val="bg1"/>
              </a:solidFill>
            </a:endParaRPr>
          </a:p>
          <a:p>
            <a:pPr marL="182880" lvl="0" indent="-182880">
              <a:buClr>
                <a:schemeClr val="accent2"/>
              </a:buClr>
              <a:buFont typeface="Arial"/>
              <a:buChar char="•"/>
            </a:pPr>
            <a:r>
              <a:rPr lang="fr-FR" sz="1400" dirty="0" err="1">
                <a:solidFill>
                  <a:schemeClr val="bg1"/>
                </a:solidFill>
              </a:rPr>
              <a:t>Publish</a:t>
            </a:r>
            <a:r>
              <a:rPr lang="fr-FR" sz="1400" dirty="0">
                <a:solidFill>
                  <a:schemeClr val="bg1"/>
                </a:solidFill>
              </a:rPr>
              <a:t> / </a:t>
            </a:r>
            <a:r>
              <a:rPr lang="fr-FR" sz="1400" dirty="0" err="1">
                <a:solidFill>
                  <a:schemeClr val="bg1"/>
                </a:solidFill>
              </a:rPr>
              <a:t>Subscribe</a:t>
            </a:r>
            <a:endParaRPr lang="fr-FR" sz="1400" dirty="0">
              <a:solidFill>
                <a:schemeClr val="bg1"/>
              </a:solidFill>
            </a:endParaRPr>
          </a:p>
          <a:p>
            <a:pPr marL="182880" lvl="0" indent="-182880">
              <a:buClr>
                <a:schemeClr val="accent2"/>
              </a:buClr>
              <a:buFont typeface="Arial"/>
              <a:buChar char="•"/>
            </a:pPr>
            <a:endParaRPr lang="fr-FR" sz="1600" dirty="0">
              <a:solidFill>
                <a:schemeClr val="bg1"/>
              </a:solidFill>
            </a:endParaRPr>
          </a:p>
          <a:p>
            <a:pPr marL="182880" lvl="0" indent="-182880">
              <a:buClr>
                <a:schemeClr val="accent2"/>
              </a:buClr>
              <a:buFont typeface="Arial"/>
              <a:buChar char="•"/>
            </a:pPr>
            <a:endParaRPr lang="fr-FR" sz="1600" dirty="0">
              <a:solidFill>
                <a:schemeClr val="bg1"/>
              </a:solidFill>
            </a:endParaRPr>
          </a:p>
          <a:p>
            <a:pPr marL="182880" lvl="0" indent="-182880">
              <a:buClr>
                <a:schemeClr val="accent2"/>
              </a:buClr>
              <a:buFont typeface="Arial"/>
              <a:buChar char="•"/>
            </a:pPr>
            <a:endParaRPr lang="fr-FR" sz="1600" dirty="0">
              <a:solidFill>
                <a:schemeClr val="bg1"/>
              </a:solidFill>
            </a:endParaRPr>
          </a:p>
          <a:p>
            <a:pPr fontAlgn="t"/>
            <a:endParaRPr lang="fr-FR" sz="1600" dirty="0">
              <a:solidFill>
                <a:schemeClr val="bg1"/>
              </a:solidFill>
              <a:latin typeface="Segoe UI"/>
              <a:cs typeface="Segoe UI"/>
            </a:endParaRPr>
          </a:p>
        </p:txBody>
      </p:sp>
      <p:sp>
        <p:nvSpPr>
          <p:cNvPr id="15" name="TextBox 14"/>
          <p:cNvSpPr txBox="1"/>
          <p:nvPr/>
        </p:nvSpPr>
        <p:spPr>
          <a:xfrm>
            <a:off x="6527800" y="4267200"/>
            <a:ext cx="2311400" cy="2246769"/>
          </a:xfrm>
          <a:prstGeom prst="rect">
            <a:avLst/>
          </a:prstGeom>
          <a:noFill/>
        </p:spPr>
        <p:txBody>
          <a:bodyPr wrap="square" rtlCol="0">
            <a:spAutoFit/>
          </a:bodyPr>
          <a:lstStyle/>
          <a:p>
            <a:pPr lvl="0"/>
            <a:r>
              <a:rPr lang="fr-FR" sz="1600" dirty="0">
                <a:solidFill>
                  <a:schemeClr val="bg1"/>
                </a:solidFill>
              </a:rPr>
              <a:t>Registration / annuaire pour la découverte de services</a:t>
            </a:r>
          </a:p>
          <a:p>
            <a:pPr lvl="0"/>
            <a:endParaRPr lang="fr-FR" sz="1600" dirty="0">
              <a:solidFill>
                <a:schemeClr val="bg1"/>
              </a:solidFill>
            </a:endParaRPr>
          </a:p>
          <a:p>
            <a:pPr marL="182880" lvl="0" indent="-182880">
              <a:buClr>
                <a:schemeClr val="accent2"/>
              </a:buClr>
              <a:buFont typeface="Arial"/>
              <a:buChar char="•"/>
            </a:pPr>
            <a:r>
              <a:rPr lang="fr-FR" sz="1400" dirty="0" err="1">
                <a:solidFill>
                  <a:schemeClr val="bg1"/>
                </a:solidFill>
              </a:rPr>
              <a:t>URIs</a:t>
            </a:r>
            <a:r>
              <a:rPr lang="fr-FR" sz="1400" dirty="0">
                <a:solidFill>
                  <a:schemeClr val="bg1"/>
                </a:solidFill>
              </a:rPr>
              <a:t> stables</a:t>
            </a:r>
          </a:p>
          <a:p>
            <a:pPr marL="182880" lvl="0" indent="-182880">
              <a:buClr>
                <a:schemeClr val="accent2"/>
              </a:buClr>
              <a:buFont typeface="Arial"/>
              <a:buChar char="•"/>
            </a:pPr>
            <a:r>
              <a:rPr lang="fr-FR" sz="1400" dirty="0">
                <a:solidFill>
                  <a:schemeClr val="bg1"/>
                </a:solidFill>
              </a:rPr>
              <a:t>Support de REST et HTTP</a:t>
            </a:r>
          </a:p>
          <a:p>
            <a:pPr marL="182880" lvl="0" indent="-182880">
              <a:buClr>
                <a:schemeClr val="accent2"/>
              </a:buClr>
              <a:buFont typeface="Arial"/>
              <a:buChar char="•"/>
            </a:pPr>
            <a:endParaRPr lang="fr-FR" sz="1600" dirty="0">
              <a:solidFill>
                <a:schemeClr val="bg1"/>
              </a:solidFill>
            </a:endParaRPr>
          </a:p>
          <a:p>
            <a:pPr marL="182880" lvl="0" indent="-182880">
              <a:buClr>
                <a:schemeClr val="accent2"/>
              </a:buClr>
              <a:buFont typeface="Arial"/>
              <a:buChar char="•"/>
            </a:pPr>
            <a:endParaRPr lang="fr-FR" sz="1600" dirty="0">
              <a:solidFill>
                <a:schemeClr val="bg1"/>
              </a:solidFill>
            </a:endParaRPr>
          </a:p>
          <a:p>
            <a:pPr fontAlgn="t"/>
            <a:endParaRPr lang="fr-FR" sz="1600" dirty="0">
              <a:solidFill>
                <a:schemeClr val="bg1"/>
              </a:solidFill>
              <a:latin typeface="Segoe UI"/>
              <a:cs typeface="Segoe UI"/>
            </a:endParaRPr>
          </a:p>
        </p:txBody>
      </p:sp>
    </p:spTree>
    <p:extLst>
      <p:ext uri="{BB962C8B-B14F-4D97-AF65-F5344CB8AC3E}">
        <p14:creationId xmlns:p14="http://schemas.microsoft.com/office/powerpoint/2010/main" val="21675512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fr-FR" dirty="0" err="1"/>
              <a:t>AppFabric</a:t>
            </a:r>
            <a:r>
              <a:rPr lang="fr-FR" dirty="0"/>
              <a:t> – Contrôle d’accès</a:t>
            </a:r>
          </a:p>
        </p:txBody>
      </p:sp>
      <p:sp>
        <p:nvSpPr>
          <p:cNvPr id="4" name="Content Placeholder 3"/>
          <p:cNvSpPr>
            <a:spLocks noGrp="1"/>
          </p:cNvSpPr>
          <p:nvPr>
            <p:ph idx="4294967295"/>
          </p:nvPr>
        </p:nvSpPr>
        <p:spPr>
          <a:xfrm>
            <a:off x="317425" y="1179513"/>
            <a:ext cx="5046663" cy="4651375"/>
          </a:xfrm>
          <a:prstGeom prst="rect">
            <a:avLst/>
          </a:prstGeom>
        </p:spPr>
        <p:txBody>
          <a:bodyPr>
            <a:normAutofit/>
          </a:bodyPr>
          <a:lstStyle/>
          <a:p>
            <a:pPr marL="0" indent="0">
              <a:buNone/>
            </a:pPr>
            <a:r>
              <a:rPr lang="fr-FR" sz="2000" dirty="0">
                <a:solidFill>
                  <a:srgbClr val="16A5D9"/>
                </a:solidFill>
                <a:latin typeface="Segoe UI"/>
                <a:cs typeface="Segoe UI"/>
              </a:rPr>
              <a:t>Fédération des identités</a:t>
            </a:r>
          </a:p>
          <a:p>
            <a:pPr marL="374904" indent="-192024">
              <a:buClr>
                <a:schemeClr val="accent2"/>
              </a:buClr>
              <a:buFont typeface="Arial"/>
              <a:buChar char="•"/>
            </a:pPr>
            <a:r>
              <a:rPr lang="fr-FR" sz="1800" dirty="0">
                <a:latin typeface="Segoe UI"/>
                <a:cs typeface="Segoe UI"/>
              </a:rPr>
              <a:t>Autorisations et contrôles d’accès</a:t>
            </a:r>
          </a:p>
          <a:p>
            <a:pPr marL="374904" indent="-192024">
              <a:buClr>
                <a:schemeClr val="accent2"/>
              </a:buClr>
              <a:buFont typeface="Arial"/>
              <a:buChar char="•"/>
            </a:pPr>
            <a:r>
              <a:rPr lang="fr-FR" sz="1800" dirty="0">
                <a:latin typeface="Segoe UI"/>
                <a:cs typeface="Segoe UI"/>
              </a:rPr>
              <a:t>Basé sur le concept de “claims-</a:t>
            </a:r>
            <a:r>
              <a:rPr lang="fr-FR" sz="1800" dirty="0" err="1">
                <a:latin typeface="Segoe UI"/>
                <a:cs typeface="Segoe UI"/>
              </a:rPr>
              <a:t>based</a:t>
            </a:r>
            <a:r>
              <a:rPr lang="fr-FR" sz="1800" dirty="0">
                <a:latin typeface="Segoe UI"/>
                <a:cs typeface="Segoe UI"/>
              </a:rPr>
              <a:t> </a:t>
            </a:r>
            <a:r>
              <a:rPr lang="fr-FR" sz="1800" dirty="0" err="1">
                <a:latin typeface="Segoe UI"/>
                <a:cs typeface="Segoe UI"/>
              </a:rPr>
              <a:t>security</a:t>
            </a:r>
            <a:r>
              <a:rPr lang="fr-FR" sz="1800" dirty="0">
                <a:latin typeface="Segoe UI"/>
                <a:cs typeface="Segoe UI"/>
              </a:rPr>
              <a:t>”</a:t>
            </a:r>
          </a:p>
          <a:p>
            <a:pPr marL="374904" indent="-192024">
              <a:buClr>
                <a:schemeClr val="accent2"/>
              </a:buClr>
              <a:buFont typeface="Arial"/>
              <a:buChar char="•"/>
            </a:pPr>
            <a:r>
              <a:rPr lang="fr-FR" sz="1800" dirty="0">
                <a:latin typeface="Segoe UI"/>
                <a:cs typeface="Segoe UI"/>
              </a:rPr>
              <a:t>ADFS v2, et autres à venir…</a:t>
            </a:r>
          </a:p>
          <a:p>
            <a:pPr marL="374904" indent="-192024">
              <a:buClr>
                <a:schemeClr val="accent2"/>
              </a:buClr>
              <a:buFont typeface="Arial"/>
              <a:buChar char="•"/>
            </a:pPr>
            <a:endParaRPr lang="fr-FR" sz="1800" dirty="0">
              <a:latin typeface="Segoe UI"/>
              <a:cs typeface="Segoe UI"/>
            </a:endParaRPr>
          </a:p>
          <a:p>
            <a:pPr marL="374904" indent="-192024">
              <a:buClr>
                <a:schemeClr val="accent2"/>
              </a:buClr>
              <a:buFont typeface="Arial"/>
              <a:buChar char="•"/>
            </a:pPr>
            <a:r>
              <a:rPr lang="fr-FR" sz="1800" dirty="0">
                <a:latin typeface="Segoe UI"/>
                <a:cs typeface="Segoe UI"/>
              </a:rPr>
              <a:t>L’application agit comme si l’utilisateur a été authentifié par un annuaire local</a:t>
            </a:r>
          </a:p>
          <a:p>
            <a:pPr marL="374904" indent="-192024">
              <a:buClr>
                <a:schemeClr val="accent2"/>
              </a:buClr>
              <a:buFont typeface="Arial"/>
              <a:buChar char="•"/>
            </a:pPr>
            <a:endParaRPr lang="fr-FR" sz="1800" dirty="0">
              <a:latin typeface="Segoe UI"/>
              <a:cs typeface="Segoe UI"/>
            </a:endParaRPr>
          </a:p>
          <a:p>
            <a:pPr>
              <a:spcBef>
                <a:spcPts val="0"/>
              </a:spcBef>
              <a:buNone/>
            </a:pPr>
            <a:r>
              <a:rPr lang="fr-FR" sz="2000" dirty="0">
                <a:solidFill>
                  <a:srgbClr val="16A5D9"/>
                </a:solidFill>
                <a:latin typeface="Segoe UI"/>
                <a:cs typeface="Segoe UI"/>
              </a:rPr>
              <a:t>Basé sur des standards du Web</a:t>
            </a:r>
          </a:p>
          <a:p>
            <a:pPr marL="374904" lvl="1" indent="-192024">
              <a:spcBef>
                <a:spcPts val="0"/>
              </a:spcBef>
              <a:buClr>
                <a:schemeClr val="accent2"/>
              </a:buClr>
              <a:buFont typeface="Arial"/>
              <a:buChar char="•"/>
            </a:pPr>
            <a:r>
              <a:rPr lang="fr-FR" sz="1800" dirty="0">
                <a:latin typeface="Segoe UI"/>
                <a:cs typeface="Segoe UI"/>
              </a:rPr>
              <a:t>Services REST pour être interopérable avec Java, Ruby, </a:t>
            </a:r>
            <a:br>
              <a:rPr lang="fr-FR" sz="1800" dirty="0">
                <a:latin typeface="Segoe UI"/>
                <a:cs typeface="Segoe UI"/>
              </a:rPr>
            </a:br>
            <a:r>
              <a:rPr lang="fr-FR" sz="1800" dirty="0">
                <a:latin typeface="Segoe UI"/>
                <a:cs typeface="Segoe UI"/>
              </a:rPr>
              <a:t>PHP, etc. </a:t>
            </a:r>
          </a:p>
          <a:p>
            <a:pPr>
              <a:spcBef>
                <a:spcPts val="0"/>
              </a:spcBef>
              <a:buNone/>
            </a:pPr>
            <a:endParaRPr lang="fr-FR" sz="1800" dirty="0">
              <a:solidFill>
                <a:srgbClr val="16A5D9"/>
              </a:solidFill>
              <a:latin typeface="Segoe UI"/>
              <a:cs typeface="Segoe UI"/>
            </a:endParaRPr>
          </a:p>
          <a:p>
            <a:pPr marL="374904" indent="-192024">
              <a:buClr>
                <a:schemeClr val="accent2"/>
              </a:buClr>
              <a:buFont typeface="Arial"/>
              <a:buChar char="•"/>
            </a:pPr>
            <a:endParaRPr lang="fr-FR" sz="1800" dirty="0">
              <a:latin typeface="Segoe UI"/>
              <a:cs typeface="Segoe UI"/>
            </a:endParaRPr>
          </a:p>
        </p:txBody>
      </p:sp>
      <p:sp>
        <p:nvSpPr>
          <p:cNvPr id="3" name="Content Placeholder 2"/>
          <p:cNvSpPr>
            <a:spLocks noGrp="1"/>
          </p:cNvSpPr>
          <p:nvPr>
            <p:ph sz="half" idx="4294967295"/>
          </p:nvPr>
        </p:nvSpPr>
        <p:spPr>
          <a:xfrm>
            <a:off x="5410200" y="3124200"/>
            <a:ext cx="3733800" cy="2590800"/>
          </a:xfrm>
          <a:prstGeom prst="rect">
            <a:avLst/>
          </a:prstGeom>
        </p:spPr>
        <p:txBody>
          <a:bodyPr/>
          <a:lstStyle/>
          <a:p>
            <a:pPr>
              <a:spcBef>
                <a:spcPts val="0"/>
              </a:spcBef>
              <a:buNone/>
            </a:pPr>
            <a:endParaRPr lang="fr-FR" sz="2000" dirty="0">
              <a:solidFill>
                <a:schemeClr val="accent2"/>
              </a:solidFill>
              <a:latin typeface="Segoe UI"/>
              <a:cs typeface="Segoe UI"/>
            </a:endParaRPr>
          </a:p>
          <a:p>
            <a:pPr>
              <a:spcBef>
                <a:spcPts val="0"/>
              </a:spcBef>
              <a:buNone/>
            </a:pPr>
            <a:endParaRPr lang="fr-FR" sz="2000" dirty="0">
              <a:solidFill>
                <a:schemeClr val="accent2"/>
              </a:solidFill>
              <a:latin typeface="Segoe UI"/>
              <a:cs typeface="Segoe UI"/>
            </a:endParaRPr>
          </a:p>
          <a:p>
            <a:pPr>
              <a:spcBef>
                <a:spcPts val="0"/>
              </a:spcBef>
              <a:buNone/>
            </a:pPr>
            <a:r>
              <a:rPr lang="fr-FR" sz="2000" dirty="0">
                <a:solidFill>
                  <a:srgbClr val="16A5D9"/>
                </a:solidFill>
                <a:latin typeface="Segoe UI"/>
                <a:cs typeface="Segoe UI"/>
              </a:rPr>
              <a:t>Security </a:t>
            </a:r>
            <a:r>
              <a:rPr lang="fr-FR" sz="2000" dirty="0" err="1">
                <a:solidFill>
                  <a:srgbClr val="16A5D9"/>
                </a:solidFill>
                <a:latin typeface="Segoe UI"/>
                <a:cs typeface="Segoe UI"/>
              </a:rPr>
              <a:t>Token</a:t>
            </a:r>
            <a:r>
              <a:rPr lang="fr-FR" sz="2000" dirty="0">
                <a:solidFill>
                  <a:srgbClr val="16A5D9"/>
                </a:solidFill>
                <a:latin typeface="Segoe UI"/>
                <a:cs typeface="Segoe UI"/>
              </a:rPr>
              <a:t> Service</a:t>
            </a:r>
          </a:p>
          <a:p>
            <a:pPr marL="374904" indent="-192024">
              <a:spcBef>
                <a:spcPts val="0"/>
              </a:spcBef>
              <a:buClr>
                <a:schemeClr val="accent2"/>
              </a:buClr>
              <a:buFont typeface="Arial"/>
              <a:buChar char="•"/>
            </a:pPr>
            <a:r>
              <a:rPr lang="fr-FR" sz="1800" dirty="0">
                <a:solidFill>
                  <a:schemeClr val="bg1"/>
                </a:solidFill>
                <a:latin typeface="Segoe UI"/>
                <a:cs typeface="Segoe UI"/>
              </a:rPr>
              <a:t>Transformation des jetons de sécurité résultants</a:t>
            </a:r>
          </a:p>
          <a:p>
            <a:pPr marL="374904" indent="-192024">
              <a:spcBef>
                <a:spcPts val="0"/>
              </a:spcBef>
              <a:buClr>
                <a:schemeClr val="accent2"/>
              </a:buClr>
              <a:buFont typeface="Arial"/>
              <a:buChar char="•"/>
            </a:pPr>
            <a:r>
              <a:rPr lang="fr-FR" sz="1800" dirty="0">
                <a:solidFill>
                  <a:schemeClr val="bg1"/>
                </a:solidFill>
                <a:latin typeface="Segoe UI"/>
                <a:cs typeface="Segoe UI"/>
              </a:rPr>
              <a:t>Chaînage et délégation</a:t>
            </a:r>
          </a:p>
          <a:p>
            <a:pPr>
              <a:spcBef>
                <a:spcPts val="0"/>
              </a:spcBef>
              <a:buNone/>
            </a:pPr>
            <a:endParaRPr lang="fr-FR" sz="1800" dirty="0">
              <a:solidFill>
                <a:schemeClr val="bg1"/>
              </a:solidFill>
              <a:latin typeface="Segoe UI"/>
              <a:cs typeface="Segoe UI"/>
            </a:endParaRPr>
          </a:p>
        </p:txBody>
      </p:sp>
      <p:pic>
        <p:nvPicPr>
          <p:cNvPr id="6" name="Picture 5" descr="access_contro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0326" y="1360905"/>
            <a:ext cx="1496438" cy="1467437"/>
          </a:xfrm>
          <a:prstGeom prst="rect">
            <a:avLst/>
          </a:prstGeom>
        </p:spPr>
      </p:pic>
    </p:spTree>
    <p:extLst>
      <p:ext uri="{BB962C8B-B14F-4D97-AF65-F5344CB8AC3E}">
        <p14:creationId xmlns:p14="http://schemas.microsoft.com/office/powerpoint/2010/main" val="129663549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6081" y="1536490"/>
            <a:ext cx="4417155" cy="41860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4624"/>
            <a:ext cx="8229600" cy="1143000"/>
          </a:xfrm>
        </p:spPr>
        <p:txBody>
          <a:bodyPr/>
          <a:lstStyle/>
          <a:p>
            <a:r>
              <a:rPr lang="en-US" dirty="0"/>
              <a:t>Azure </a:t>
            </a:r>
            <a:r>
              <a:rPr lang="en-US" dirty="0" err="1"/>
              <a:t>MarketPlace</a:t>
            </a:r>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6081" y="3961410"/>
            <a:ext cx="2423372" cy="196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6356" y="4521418"/>
            <a:ext cx="1827713" cy="18262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Text Placeholder 2"/>
          <p:cNvSpPr txBox="1">
            <a:spLocks/>
          </p:cNvSpPr>
          <p:nvPr/>
        </p:nvSpPr>
        <p:spPr>
          <a:xfrm>
            <a:off x="255660" y="730229"/>
            <a:ext cx="7775977" cy="394515"/>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fr-FR" sz="1800" b="1" dirty="0">
                <a:solidFill>
                  <a:schemeClr val="bg1"/>
                </a:solidFill>
                <a:latin typeface="Segoe" pitchFamily="34" charset="0"/>
              </a:rPr>
              <a:t>Partager, vendre et acheter des données (et des composants) sur le Cloud</a:t>
            </a:r>
            <a:endParaRPr lang="fr-FR" sz="1600" b="1" dirty="0">
              <a:solidFill>
                <a:schemeClr val="bg1"/>
              </a:solidFill>
              <a:latin typeface="Segoe" pitchFamily="34" charset="0"/>
            </a:endParaRPr>
          </a:p>
        </p:txBody>
      </p:sp>
      <p:sp>
        <p:nvSpPr>
          <p:cNvPr id="7" name="Text Placeholder 2"/>
          <p:cNvSpPr txBox="1">
            <a:spLocks/>
          </p:cNvSpPr>
          <p:nvPr/>
        </p:nvSpPr>
        <p:spPr>
          <a:xfrm>
            <a:off x="4672815" y="2944566"/>
            <a:ext cx="4129603" cy="73426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a:solidFill>
                  <a:schemeClr val="bg1"/>
                </a:solidFill>
              </a:rPr>
              <a:t>Utilisation des données dans des applications, ou directement de </a:t>
            </a:r>
            <a:r>
              <a:rPr lang="fr-FR" sz="1600" dirty="0" err="1">
                <a:solidFill>
                  <a:schemeClr val="bg1"/>
                </a:solidFill>
              </a:rPr>
              <a:t>excel</a:t>
            </a:r>
            <a:endParaRPr lang="fr-FR" sz="2000" dirty="0">
              <a:solidFill>
                <a:schemeClr val="bg1"/>
              </a:solidFill>
            </a:endParaRPr>
          </a:p>
        </p:txBody>
      </p:sp>
      <p:pic>
        <p:nvPicPr>
          <p:cNvPr id="9" name="Picture 2" descr="http://www.microsoft.com/global/windowsazure/publishingimages/WindowsAzure-Banner-DataMarket-Small-01.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78912" y="1692812"/>
            <a:ext cx="2752725"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 name="Picture 4" descr="http://www.microsoft.com/global/windowsazure/publishingimages/WindowsAzure-Banner-Applications-Small-01.jpg">
            <a:hlinkClick r:id="" action="ppaction://noaction"/>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97224" y="4307271"/>
            <a:ext cx="2752725"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4908472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287446" y="206961"/>
            <a:ext cx="8494799" cy="615553"/>
          </a:xfrm>
          <a:prstGeom prst="rect">
            <a:avLst/>
          </a:prstGeom>
        </p:spPr>
        <p:txBody>
          <a:bodyPr vert="horz" lIns="91440" tIns="45720" rIns="91440" bIns="45720" rtlCol="0" anchor="t">
            <a:noAutofit/>
          </a:bodyPr>
          <a:lstStyle>
            <a:lvl1pPr marR="0" indent="0" fontAlgn="auto">
              <a:lnSpc>
                <a:spcPct val="100000"/>
              </a:lnSpc>
              <a:spcBef>
                <a:spcPct val="0"/>
              </a:spcBef>
              <a:spcAft>
                <a:spcPts val="0"/>
              </a:spcAft>
              <a:buClrTx/>
              <a:buSzTx/>
              <a:buFontTx/>
              <a:buNone/>
              <a:tabLst/>
              <a:defRPr lang="en-US" sz="4000" dirty="0">
                <a:gradFill flip="none" rotWithShape="1">
                  <a:gsLst>
                    <a:gs pos="0">
                      <a:srgbClr val="B9CDE5"/>
                    </a:gs>
                    <a:gs pos="100000">
                      <a:prstClr val="white"/>
                    </a:gs>
                  </a:gsLst>
                  <a:lin ang="16200000" scaled="0"/>
                  <a:tileRect/>
                </a:gradFill>
                <a:latin typeface="Segoe Light" pitchFamily="34" charset="0"/>
              </a:defRPr>
            </a:lvl1pPr>
          </a:lstStyle>
          <a:p>
            <a:r>
              <a:rPr lang="fr-FR" dirty="0"/>
              <a:t>Les usages du Cloud </a:t>
            </a:r>
          </a:p>
        </p:txBody>
      </p:sp>
      <p:grpSp>
        <p:nvGrpSpPr>
          <p:cNvPr id="2" name="Group 53"/>
          <p:cNvGrpSpPr/>
          <p:nvPr/>
        </p:nvGrpSpPr>
        <p:grpSpPr>
          <a:xfrm>
            <a:off x="545674" y="1018051"/>
            <a:ext cx="3805423" cy="2537042"/>
            <a:chOff x="545674" y="1065551"/>
            <a:chExt cx="3805423" cy="2537042"/>
          </a:xfrm>
        </p:grpSpPr>
        <p:sp>
          <p:nvSpPr>
            <p:cNvPr id="5" name="Rectangle 4"/>
            <p:cNvSpPr/>
            <p:nvPr/>
          </p:nvSpPr>
          <p:spPr bwMode="auto">
            <a:xfrm>
              <a:off x="823706" y="1065551"/>
              <a:ext cx="3113492" cy="1709982"/>
            </a:xfrm>
            <a:prstGeom prst="rect">
              <a:avLst/>
            </a:prstGeom>
            <a:solidFill>
              <a:schemeClr val="accent5"/>
            </a:solidFill>
            <a:ln w="15875"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eaLnBrk="0" hangingPunct="0">
                <a:defRPr/>
              </a:pPr>
              <a:endParaRPr lang="fr-FR" sz="1050" kern="0">
                <a:solidFill>
                  <a:sysClr val="windowText" lastClr="000000"/>
                </a:solidFill>
                <a:latin typeface="Segoe" pitchFamily="34" charset="0"/>
              </a:endParaRPr>
            </a:p>
          </p:txBody>
        </p:sp>
        <p:cxnSp>
          <p:nvCxnSpPr>
            <p:cNvPr id="6" name="Straight Arrow Connector 5"/>
            <p:cNvCxnSpPr/>
            <p:nvPr/>
          </p:nvCxnSpPr>
          <p:spPr bwMode="auto">
            <a:xfrm rot="16200000" flipV="1">
              <a:off x="829533" y="2009956"/>
              <a:ext cx="895273" cy="3"/>
            </a:xfrm>
            <a:prstGeom prst="straightConnector1">
              <a:avLst/>
            </a:prstGeom>
            <a:ln w="2540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bwMode="auto">
            <a:xfrm>
              <a:off x="1277169" y="2458832"/>
              <a:ext cx="2365359" cy="935"/>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Text Placeholder 6"/>
            <p:cNvSpPr txBox="1">
              <a:spLocks/>
            </p:cNvSpPr>
            <p:nvPr/>
          </p:nvSpPr>
          <p:spPr bwMode="auto">
            <a:xfrm>
              <a:off x="2727077" y="2259625"/>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fr-FR" sz="800" b="1" i="1">
                  <a:solidFill>
                    <a:srgbClr val="FFFFFF"/>
                  </a:solidFill>
                </a:rPr>
                <a:t>Utilisation</a:t>
              </a:r>
            </a:p>
          </p:txBody>
        </p:sp>
        <p:sp>
          <p:nvSpPr>
            <p:cNvPr id="9" name="Rectangle 8"/>
            <p:cNvSpPr/>
            <p:nvPr/>
          </p:nvSpPr>
          <p:spPr>
            <a:xfrm rot="16200000">
              <a:off x="763462" y="1932335"/>
              <a:ext cx="697480"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Charge</a:t>
              </a:r>
            </a:p>
          </p:txBody>
        </p:sp>
        <p:sp>
          <p:nvSpPr>
            <p:cNvPr id="10" name="Rectangle 9"/>
            <p:cNvSpPr/>
            <p:nvPr/>
          </p:nvSpPr>
          <p:spPr>
            <a:xfrm>
              <a:off x="2100490" y="2560423"/>
              <a:ext cx="662447"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Temps</a:t>
              </a:r>
            </a:p>
          </p:txBody>
        </p:sp>
        <p:cxnSp>
          <p:nvCxnSpPr>
            <p:cNvPr id="11" name="Straight Arrow Connector 10"/>
            <p:cNvCxnSpPr/>
            <p:nvPr/>
          </p:nvCxnSpPr>
          <p:spPr bwMode="auto">
            <a:xfrm flipV="1">
              <a:off x="1277170" y="2125166"/>
              <a:ext cx="764232" cy="65367"/>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bwMode="auto">
            <a:xfrm flipV="1">
              <a:off x="2796065" y="2104187"/>
              <a:ext cx="800693" cy="86346"/>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 name="Text Placeholder 6"/>
            <p:cNvSpPr txBox="1">
              <a:spLocks/>
            </p:cNvSpPr>
            <p:nvPr/>
          </p:nvSpPr>
          <p:spPr bwMode="auto">
            <a:xfrm>
              <a:off x="1258330" y="2260600"/>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fr-FR" sz="800" b="1" i="1">
                  <a:solidFill>
                    <a:srgbClr val="FFFFFF"/>
                  </a:solidFill>
                </a:rPr>
                <a:t>Utilisation</a:t>
              </a:r>
            </a:p>
          </p:txBody>
        </p:sp>
        <p:cxnSp>
          <p:nvCxnSpPr>
            <p:cNvPr id="14" name="Straight Connector 13"/>
            <p:cNvCxnSpPr/>
            <p:nvPr/>
          </p:nvCxnSpPr>
          <p:spPr bwMode="auto">
            <a:xfrm rot="5400000" flipH="1" flipV="1">
              <a:off x="2370649" y="2033127"/>
              <a:ext cx="853043" cy="1174"/>
            </a:xfrm>
            <a:prstGeom prst="line">
              <a:avLst/>
            </a:prstGeom>
            <a:ln w="19050">
              <a:solidFill>
                <a:schemeClr val="bg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Rectangle 14"/>
            <p:cNvSpPr/>
            <p:nvPr/>
          </p:nvSpPr>
          <p:spPr>
            <a:xfrm>
              <a:off x="2010886" y="1763587"/>
              <a:ext cx="837984" cy="322139"/>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800" b="1">
                  <a:solidFill>
                    <a:srgbClr val="FFFFFF"/>
                  </a:solidFill>
                </a:rPr>
                <a:t>Période</a:t>
              </a:r>
            </a:p>
            <a:p>
              <a:pPr marL="228600" indent="-228600" algn="ctr" eaLnBrk="0" fontAlgn="base" hangingPunct="0">
                <a:lnSpc>
                  <a:spcPts val="800"/>
                </a:lnSpc>
                <a:spcBef>
                  <a:spcPct val="20000"/>
                </a:spcBef>
                <a:spcAft>
                  <a:spcPct val="0"/>
                </a:spcAft>
                <a:buClr>
                  <a:srgbClr val="000000"/>
                </a:buClr>
              </a:pPr>
              <a:r>
                <a:rPr lang="fr-FR" sz="800" b="1">
                  <a:solidFill>
                    <a:srgbClr val="FFFFFF"/>
                  </a:solidFill>
                </a:rPr>
                <a:t>d’inactivité</a:t>
              </a:r>
            </a:p>
          </p:txBody>
        </p:sp>
        <p:cxnSp>
          <p:nvCxnSpPr>
            <p:cNvPr id="16" name="Straight Connector 15"/>
            <p:cNvCxnSpPr/>
            <p:nvPr/>
          </p:nvCxnSpPr>
          <p:spPr bwMode="auto">
            <a:xfrm rot="5400000" flipH="1" flipV="1">
              <a:off x="1630911" y="2033127"/>
              <a:ext cx="853043" cy="1174"/>
            </a:xfrm>
            <a:prstGeom prst="line">
              <a:avLst/>
            </a:prstGeom>
            <a:ln w="19050">
              <a:solidFill>
                <a:schemeClr val="bg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7" name="TextBox 16"/>
            <p:cNvSpPr txBox="1"/>
            <p:nvPr/>
          </p:nvSpPr>
          <p:spPr>
            <a:xfrm>
              <a:off x="1510074" y="1114771"/>
              <a:ext cx="1765190" cy="369332"/>
            </a:xfrm>
            <a:prstGeom prst="rect">
              <a:avLst/>
            </a:prstGeom>
            <a:noFill/>
          </p:spPr>
          <p:txBody>
            <a:bodyPr wrap="square" lIns="0" rIns="0" rtlCol="0">
              <a:spAutoFit/>
            </a:bodyPr>
            <a:lstStyle/>
            <a:p>
              <a:pPr algn="ctr" defTabSz="914363">
                <a:lnSpc>
                  <a:spcPct val="90000"/>
                </a:lnSpc>
                <a:spcBef>
                  <a:spcPct val="20000"/>
                </a:spcBef>
              </a:pPr>
              <a:r>
                <a:rPr lang="fr-FR" sz="2000" spc="-8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 Off “  </a:t>
              </a:r>
            </a:p>
          </p:txBody>
        </p:sp>
        <p:sp>
          <p:nvSpPr>
            <p:cNvPr id="58" name="Rectangle 57"/>
            <p:cNvSpPr/>
            <p:nvPr/>
          </p:nvSpPr>
          <p:spPr>
            <a:xfrm>
              <a:off x="545674" y="2863929"/>
              <a:ext cx="3805423" cy="738664"/>
            </a:xfrm>
            <a:prstGeom prst="rect">
              <a:avLst/>
            </a:prstGeom>
          </p:spPr>
          <p:txBody>
            <a:bodyPr wrap="square">
              <a:spAutoFit/>
              <a:scene3d>
                <a:camera prst="orthographicFront"/>
                <a:lightRig rig="soft" dir="tl">
                  <a:rot lat="0" lon="0" rev="0"/>
                </a:lightRig>
              </a:scene3d>
              <a:sp3d contourW="25400" prstMaterial="matte">
                <a:contourClr>
                  <a:schemeClr val="accent2">
                    <a:tint val="20000"/>
                  </a:schemeClr>
                </a:contourClr>
              </a:sp3d>
            </a:bodyPr>
            <a:lstStyle/>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Application ON/OFF (</a:t>
              </a:r>
              <a:r>
                <a:rPr lang="fr-FR" sz="1400" dirty="0" err="1">
                  <a:solidFill>
                    <a:schemeClr val="accent5"/>
                  </a:solidFill>
                  <a:ea typeface="Kozuka Gothic Pro R" pitchFamily="34" charset="-128"/>
                </a:rPr>
                <a:t>e.g</a:t>
              </a:r>
              <a:r>
                <a:rPr lang="fr-FR" sz="1400" dirty="0">
                  <a:solidFill>
                    <a:schemeClr val="accent5"/>
                  </a:solidFill>
                  <a:ea typeface="Kozuka Gothic Pro R" pitchFamily="34" charset="-128"/>
                </a:rPr>
                <a:t>. batch)</a:t>
              </a:r>
            </a:p>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Infrastructure non utilisée entre temps</a:t>
              </a:r>
            </a:p>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Mise en production lente</a:t>
              </a:r>
            </a:p>
          </p:txBody>
        </p:sp>
      </p:grpSp>
      <p:grpSp>
        <p:nvGrpSpPr>
          <p:cNvPr id="3" name="Group 62"/>
          <p:cNvGrpSpPr/>
          <p:nvPr/>
        </p:nvGrpSpPr>
        <p:grpSpPr>
          <a:xfrm>
            <a:off x="547468" y="3883992"/>
            <a:ext cx="3782992" cy="2531844"/>
            <a:chOff x="547468" y="3883992"/>
            <a:chExt cx="3782992" cy="2531844"/>
          </a:xfrm>
        </p:grpSpPr>
        <p:sp>
          <p:nvSpPr>
            <p:cNvPr id="74" name="Rectangle 73"/>
            <p:cNvSpPr/>
            <p:nvPr/>
          </p:nvSpPr>
          <p:spPr bwMode="auto">
            <a:xfrm>
              <a:off x="810841" y="3883992"/>
              <a:ext cx="3113492" cy="1709982"/>
            </a:xfrm>
            <a:prstGeom prst="rect">
              <a:avLst/>
            </a:prstGeom>
            <a:solidFill>
              <a:schemeClr val="accent5"/>
            </a:solidFill>
            <a:ln w="15875"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eaLnBrk="0" hangingPunct="0">
                <a:defRPr/>
              </a:pPr>
              <a:endParaRPr lang="fr-FR" sz="1050" kern="0">
                <a:solidFill>
                  <a:sysClr val="windowText" lastClr="000000"/>
                </a:solidFill>
                <a:latin typeface="Segoe" pitchFamily="34" charset="0"/>
              </a:endParaRPr>
            </a:p>
          </p:txBody>
        </p:sp>
        <p:cxnSp>
          <p:nvCxnSpPr>
            <p:cNvPr id="75" name="Straight Arrow Connector 74"/>
            <p:cNvCxnSpPr/>
            <p:nvPr/>
          </p:nvCxnSpPr>
          <p:spPr bwMode="auto">
            <a:xfrm rot="16200000" flipV="1">
              <a:off x="772785" y="4821405"/>
              <a:ext cx="895273"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76" name="Straight Arrow Connector 75"/>
            <p:cNvCxnSpPr/>
            <p:nvPr/>
          </p:nvCxnSpPr>
          <p:spPr bwMode="auto">
            <a:xfrm>
              <a:off x="1220420" y="5270280"/>
              <a:ext cx="2365359" cy="935"/>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7" name="Rectangle 76"/>
            <p:cNvSpPr/>
            <p:nvPr/>
          </p:nvSpPr>
          <p:spPr>
            <a:xfrm rot="16200000">
              <a:off x="706714" y="4743526"/>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Charge</a:t>
              </a:r>
            </a:p>
          </p:txBody>
        </p:sp>
        <p:sp>
          <p:nvSpPr>
            <p:cNvPr id="78" name="Rectangle 77"/>
            <p:cNvSpPr/>
            <p:nvPr/>
          </p:nvSpPr>
          <p:spPr>
            <a:xfrm>
              <a:off x="2020166" y="5365609"/>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Temps</a:t>
              </a:r>
            </a:p>
          </p:txBody>
        </p:sp>
        <p:sp>
          <p:nvSpPr>
            <p:cNvPr id="81" name="TextBox 80"/>
            <p:cNvSpPr txBox="1"/>
            <p:nvPr/>
          </p:nvSpPr>
          <p:spPr>
            <a:xfrm>
              <a:off x="1046992" y="3919226"/>
              <a:ext cx="2668160" cy="369332"/>
            </a:xfrm>
            <a:prstGeom prst="rect">
              <a:avLst/>
            </a:prstGeom>
            <a:noFill/>
          </p:spPr>
          <p:txBody>
            <a:bodyPr wrap="square" lIns="0" rIns="0" rtlCol="0">
              <a:spAutoFit/>
            </a:bodyPr>
            <a:lstStyle/>
            <a:p>
              <a:pPr algn="ctr" defTabSz="914363">
                <a:lnSpc>
                  <a:spcPct val="90000"/>
                </a:lnSpc>
                <a:spcBef>
                  <a:spcPct val="20000"/>
                </a:spcBef>
              </a:pPr>
              <a:r>
                <a:rPr lang="fr-FR" sz="2000" spc="-8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“Charge imprévisible“  </a:t>
              </a:r>
            </a:p>
          </p:txBody>
        </p:sp>
        <p:sp>
          <p:nvSpPr>
            <p:cNvPr id="99" name="Text Placeholder 6"/>
            <p:cNvSpPr txBox="1">
              <a:spLocks/>
            </p:cNvSpPr>
            <p:nvPr/>
          </p:nvSpPr>
          <p:spPr bwMode="auto">
            <a:xfrm>
              <a:off x="1952097" y="5073701"/>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fr-FR" sz="800" b="1" i="1">
                  <a:solidFill>
                    <a:srgbClr val="FFFFFF"/>
                  </a:solidFill>
                </a:rPr>
                <a:t>Utilisation</a:t>
              </a:r>
            </a:p>
          </p:txBody>
        </p:sp>
        <p:sp>
          <p:nvSpPr>
            <p:cNvPr id="60" name="Rectangle 59"/>
            <p:cNvSpPr/>
            <p:nvPr/>
          </p:nvSpPr>
          <p:spPr>
            <a:xfrm>
              <a:off x="547468" y="5677172"/>
              <a:ext cx="3782992" cy="738664"/>
            </a:xfrm>
            <a:prstGeom prst="rect">
              <a:avLst/>
            </a:prstGeom>
          </p:spPr>
          <p:txBody>
            <a:bodyPr wrap="square">
              <a:spAutoFit/>
            </a:bodyPr>
            <a:lstStyle/>
            <a:p>
              <a:pPr marL="336550" lvl="1" indent="-336550" defTabSz="914325" fontAlgn="base">
                <a:spcAft>
                  <a:spcPct val="0"/>
                </a:spcAft>
                <a:buFontTx/>
                <a:buBlip>
                  <a:blip r:embed="rId3"/>
                </a:buBlip>
              </a:pPr>
              <a:r>
                <a:rPr lang="fr-FR" sz="1400">
                  <a:solidFill>
                    <a:schemeClr val="accent5"/>
                  </a:solidFill>
                  <a:effectLst/>
                  <a:ea typeface="Kozuka Gothic Pro R" pitchFamily="34" charset="-128"/>
                </a:rPr>
                <a:t>Pic de charge non planifié</a:t>
              </a:r>
            </a:p>
            <a:p>
              <a:pPr marL="336550" lvl="1" indent="-336550" defTabSz="914325" fontAlgn="base">
                <a:spcAft>
                  <a:spcPct val="0"/>
                </a:spcAft>
                <a:buFontTx/>
                <a:buBlip>
                  <a:blip r:embed="rId3"/>
                </a:buBlip>
              </a:pPr>
              <a:r>
                <a:rPr lang="fr-FR" sz="1400">
                  <a:solidFill>
                    <a:schemeClr val="accent5"/>
                  </a:solidFill>
                  <a:ea typeface="Kozuka Gothic Pro R" pitchFamily="34" charset="-128"/>
                </a:rPr>
                <a:t>Performances dégradées</a:t>
              </a:r>
            </a:p>
            <a:p>
              <a:pPr marL="336550" lvl="1" indent="-336550" defTabSz="914325" fontAlgn="base">
                <a:spcAft>
                  <a:spcPct val="0"/>
                </a:spcAft>
                <a:buFontTx/>
                <a:buBlip>
                  <a:blip r:embed="rId3"/>
                </a:buBlip>
              </a:pPr>
              <a:r>
                <a:rPr lang="fr-FR" sz="1400">
                  <a:solidFill>
                    <a:schemeClr val="accent5"/>
                  </a:solidFill>
                  <a:effectLst/>
                  <a:ea typeface="Kozuka Gothic Pro R" pitchFamily="34" charset="-128"/>
                </a:rPr>
                <a:t>Panne générale dans les cas extrêmes</a:t>
              </a:r>
            </a:p>
          </p:txBody>
        </p:sp>
        <p:grpSp>
          <p:nvGrpSpPr>
            <p:cNvPr id="4" name="Group 71"/>
            <p:cNvGrpSpPr/>
            <p:nvPr/>
          </p:nvGrpSpPr>
          <p:grpSpPr>
            <a:xfrm>
              <a:off x="1254234" y="4487548"/>
              <a:ext cx="2326525" cy="492377"/>
              <a:chOff x="5574420" y="5257417"/>
              <a:chExt cx="3253688" cy="721360"/>
            </a:xfrm>
          </p:grpSpPr>
          <p:cxnSp>
            <p:nvCxnSpPr>
              <p:cNvPr id="73" name="Straight Arrow Connector 72"/>
              <p:cNvCxnSpPr/>
              <p:nvPr/>
            </p:nvCxnSpPr>
            <p:spPr bwMode="auto">
              <a:xfrm>
                <a:off x="7600265" y="5975286"/>
                <a:ext cx="1227843" cy="2508"/>
              </a:xfrm>
              <a:prstGeom prst="straightConnector1">
                <a:avLst/>
              </a:prstGeom>
              <a:noFill/>
              <a:ln w="19050" cap="flat" cmpd="sng" algn="ctr">
                <a:solidFill>
                  <a:schemeClr val="bg1"/>
                </a:solidFill>
                <a:prstDash val="solid"/>
                <a:round/>
                <a:headEnd type="none" w="med" len="med"/>
                <a:tailEnd type="arrow"/>
              </a:ln>
              <a:effectLst>
                <a:outerShdw blurRad="50800" dist="38100" dir="2700000" algn="tl" rotWithShape="0">
                  <a:prstClr val="black">
                    <a:alpha val="40000"/>
                  </a:prstClr>
                </a:outerShdw>
              </a:effectLst>
            </p:spPr>
          </p:cxnSp>
          <p:cxnSp>
            <p:nvCxnSpPr>
              <p:cNvPr id="103" name="Straight Connector 102"/>
              <p:cNvCxnSpPr>
                <a:endCxn id="104" idx="0"/>
              </p:cNvCxnSpPr>
              <p:nvPr/>
            </p:nvCxnSpPr>
            <p:spPr bwMode="auto">
              <a:xfrm flipV="1">
                <a:off x="5574420" y="5967876"/>
                <a:ext cx="1219909" cy="740"/>
              </a:xfrm>
              <a:prstGeom prst="line">
                <a:avLst/>
              </a:prstGeom>
              <a:noFill/>
              <a:ln w="19050" cap="flat" cmpd="sng" algn="ctr">
                <a:solidFill>
                  <a:schemeClr val="bg1"/>
                </a:solidFill>
                <a:prstDash val="solid"/>
                <a:round/>
                <a:headEnd type="none" w="med" len="med"/>
                <a:tailEnd type="none"/>
              </a:ln>
              <a:effectLst>
                <a:outerShdw blurRad="50800" dist="38100" dir="2700000" algn="tl" rotWithShape="0">
                  <a:prstClr val="black">
                    <a:alpha val="40000"/>
                  </a:prstClr>
                </a:outerShdw>
              </a:effectLst>
            </p:spPr>
          </p:cxnSp>
          <p:sp>
            <p:nvSpPr>
              <p:cNvPr id="104" name="Freeform 103"/>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bg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defTabSz="914363"/>
                <a:endParaRPr lang="fr-FR">
                  <a:solidFill>
                    <a:srgbClr val="FFFFFF"/>
                  </a:solidFill>
                </a:endParaRPr>
              </a:p>
            </p:txBody>
          </p:sp>
        </p:grpSp>
      </p:grpSp>
      <p:grpSp>
        <p:nvGrpSpPr>
          <p:cNvPr id="18" name="Group 70"/>
          <p:cNvGrpSpPr/>
          <p:nvPr/>
        </p:nvGrpSpPr>
        <p:grpSpPr>
          <a:xfrm>
            <a:off x="4968861" y="1015454"/>
            <a:ext cx="3769622" cy="2541432"/>
            <a:chOff x="4968861" y="1015454"/>
            <a:chExt cx="3769622" cy="2541432"/>
          </a:xfrm>
        </p:grpSpPr>
        <p:grpSp>
          <p:nvGrpSpPr>
            <p:cNvPr id="19" name="Group 54"/>
            <p:cNvGrpSpPr/>
            <p:nvPr/>
          </p:nvGrpSpPr>
          <p:grpSpPr>
            <a:xfrm>
              <a:off x="4968861" y="1015454"/>
              <a:ext cx="3769622" cy="2541432"/>
              <a:chOff x="4968861" y="1062954"/>
              <a:chExt cx="3769622" cy="2541432"/>
            </a:xfrm>
          </p:grpSpPr>
          <p:sp>
            <p:nvSpPr>
              <p:cNvPr id="28" name="Rectangle 27"/>
              <p:cNvSpPr/>
              <p:nvPr/>
            </p:nvSpPr>
            <p:spPr bwMode="auto">
              <a:xfrm>
                <a:off x="5182543" y="1062954"/>
                <a:ext cx="3113492" cy="1709982"/>
              </a:xfrm>
              <a:prstGeom prst="rect">
                <a:avLst/>
              </a:prstGeom>
              <a:solidFill>
                <a:schemeClr val="accent5"/>
              </a:solidFill>
              <a:ln w="15875"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eaLnBrk="0" hangingPunct="0">
                  <a:defRPr/>
                </a:pPr>
                <a:endParaRPr lang="fr-FR" sz="1050" kern="0">
                  <a:solidFill>
                    <a:sysClr val="windowText" lastClr="000000"/>
                  </a:solidFill>
                  <a:latin typeface="Segoe" pitchFamily="34" charset="0"/>
                </a:endParaRPr>
              </a:p>
            </p:txBody>
          </p:sp>
          <p:cxnSp>
            <p:nvCxnSpPr>
              <p:cNvPr id="29" name="Straight Arrow Connector 28"/>
              <p:cNvCxnSpPr/>
              <p:nvPr/>
            </p:nvCxnSpPr>
            <p:spPr bwMode="auto">
              <a:xfrm rot="16200000" flipV="1">
                <a:off x="5188370" y="2007359"/>
                <a:ext cx="895273"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0" name="Straight Arrow Connector 29"/>
              <p:cNvCxnSpPr/>
              <p:nvPr/>
            </p:nvCxnSpPr>
            <p:spPr bwMode="auto">
              <a:xfrm>
                <a:off x="5636006" y="2456235"/>
                <a:ext cx="2365359" cy="935"/>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1" name="Text Placeholder 6"/>
              <p:cNvSpPr txBox="1">
                <a:spLocks/>
              </p:cNvSpPr>
              <p:nvPr/>
            </p:nvSpPr>
            <p:spPr bwMode="auto">
              <a:xfrm>
                <a:off x="7098892" y="2184681"/>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fr-FR" sz="800" b="1" i="1">
                    <a:solidFill>
                      <a:srgbClr val="FFFFFF"/>
                    </a:solidFill>
                  </a:rPr>
                  <a:t>Utilisation</a:t>
                </a:r>
              </a:p>
            </p:txBody>
          </p:sp>
          <p:sp>
            <p:nvSpPr>
              <p:cNvPr id="32" name="Rectangle 31"/>
              <p:cNvSpPr/>
              <p:nvPr/>
            </p:nvSpPr>
            <p:spPr>
              <a:xfrm rot="16200000">
                <a:off x="5122299" y="1929481"/>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Charge</a:t>
                </a:r>
              </a:p>
            </p:txBody>
          </p:sp>
          <p:sp>
            <p:nvSpPr>
              <p:cNvPr id="33" name="Rectangle 32"/>
              <p:cNvSpPr/>
              <p:nvPr/>
            </p:nvSpPr>
            <p:spPr>
              <a:xfrm>
                <a:off x="6459327" y="2557826"/>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Temps</a:t>
                </a:r>
              </a:p>
            </p:txBody>
          </p:sp>
          <p:sp>
            <p:nvSpPr>
              <p:cNvPr id="40" name="TextBox 39"/>
              <p:cNvSpPr txBox="1"/>
              <p:nvPr/>
            </p:nvSpPr>
            <p:spPr>
              <a:xfrm>
                <a:off x="5295817" y="1105181"/>
                <a:ext cx="2852473" cy="369332"/>
              </a:xfrm>
              <a:prstGeom prst="rect">
                <a:avLst/>
              </a:prstGeom>
              <a:noFill/>
            </p:spPr>
            <p:txBody>
              <a:bodyPr wrap="square" lIns="0" rIns="0" rtlCol="0">
                <a:spAutoFit/>
              </a:bodyPr>
              <a:lstStyle/>
              <a:p>
                <a:pPr algn="ctr" defTabSz="914363">
                  <a:lnSpc>
                    <a:spcPct val="90000"/>
                  </a:lnSpc>
                  <a:spcBef>
                    <a:spcPct val="20000"/>
                  </a:spcBef>
                </a:pPr>
                <a:r>
                  <a:rPr lang="fr-FR" sz="2000" spc="-8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“Croissance Rapide“  </a:t>
                </a:r>
              </a:p>
            </p:txBody>
          </p:sp>
          <p:sp>
            <p:nvSpPr>
              <p:cNvPr id="59" name="Rectangle 58"/>
              <p:cNvSpPr/>
              <p:nvPr/>
            </p:nvSpPr>
            <p:spPr>
              <a:xfrm>
                <a:off x="4968861" y="2865722"/>
                <a:ext cx="3769622" cy="738664"/>
              </a:xfrm>
              <a:prstGeom prst="rect">
                <a:avLst/>
              </a:prstGeom>
            </p:spPr>
            <p:txBody>
              <a:bodyPr wrap="square">
                <a:spAutoFit/>
              </a:bodyPr>
              <a:lstStyle/>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Capacité de montée en charge rapide</a:t>
                </a:r>
              </a:p>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Difficulté d’identifier les services à succès</a:t>
                </a:r>
              </a:p>
              <a:p>
                <a:pPr marL="336550" lvl="1" indent="-336550" defTabSz="914325" fontAlgn="base">
                  <a:spcAft>
                    <a:spcPct val="0"/>
                  </a:spcAft>
                  <a:buFontTx/>
                  <a:buBlip>
                    <a:blip r:embed="rId3"/>
                  </a:buBlip>
                </a:pPr>
                <a:r>
                  <a:rPr lang="fr-FR" sz="1400" dirty="0">
                    <a:solidFill>
                      <a:schemeClr val="accent5"/>
                    </a:solidFill>
                    <a:ea typeface="Kozuka Gothic Pro R" pitchFamily="34" charset="-128"/>
                  </a:rPr>
                  <a:t>Déploiements complexes</a:t>
                </a:r>
              </a:p>
            </p:txBody>
          </p:sp>
        </p:grpSp>
        <p:sp>
          <p:nvSpPr>
            <p:cNvPr id="110" name="Freeform 109"/>
            <p:cNvSpPr/>
            <p:nvPr/>
          </p:nvSpPr>
          <p:spPr>
            <a:xfrm>
              <a:off x="5530039" y="1518249"/>
              <a:ext cx="2423515"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accent3"/>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rtlCol="0" anchor="ctr"/>
            <a:lstStyle/>
            <a:p>
              <a:pPr algn="ctr" defTabSz="914363"/>
              <a:endParaRPr lang="fr-FR">
                <a:solidFill>
                  <a:srgbClr val="FFFFFF"/>
                </a:solidFill>
              </a:endParaRPr>
            </a:p>
          </p:txBody>
        </p:sp>
      </p:grpSp>
      <p:grpSp>
        <p:nvGrpSpPr>
          <p:cNvPr id="20" name="Group 95"/>
          <p:cNvGrpSpPr/>
          <p:nvPr/>
        </p:nvGrpSpPr>
        <p:grpSpPr>
          <a:xfrm>
            <a:off x="4916866" y="3882013"/>
            <a:ext cx="3995474" cy="2567889"/>
            <a:chOff x="4916866" y="3882013"/>
            <a:chExt cx="3995474" cy="2567889"/>
          </a:xfrm>
        </p:grpSpPr>
        <p:sp>
          <p:nvSpPr>
            <p:cNvPr id="82" name="Rectangle 81"/>
            <p:cNvSpPr/>
            <p:nvPr/>
          </p:nvSpPr>
          <p:spPr bwMode="auto">
            <a:xfrm>
              <a:off x="5174178" y="3882013"/>
              <a:ext cx="3113492" cy="1709982"/>
            </a:xfrm>
            <a:prstGeom prst="rect">
              <a:avLst/>
            </a:prstGeom>
            <a:solidFill>
              <a:schemeClr val="accent5"/>
            </a:solidFill>
            <a:ln w="15875"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eaLnBrk="0" hangingPunct="0">
                <a:defRPr/>
              </a:pPr>
              <a:endParaRPr lang="fr-FR" sz="1050" kern="0">
                <a:solidFill>
                  <a:sysClr val="windowText" lastClr="000000"/>
                </a:solidFill>
                <a:latin typeface="Segoe" pitchFamily="34" charset="0"/>
              </a:endParaRPr>
            </a:p>
          </p:txBody>
        </p:sp>
        <p:cxnSp>
          <p:nvCxnSpPr>
            <p:cNvPr id="83" name="Straight Arrow Connector 82"/>
            <p:cNvCxnSpPr/>
            <p:nvPr/>
          </p:nvCxnSpPr>
          <p:spPr bwMode="auto">
            <a:xfrm rot="16200000" flipV="1">
              <a:off x="5180005" y="4826418"/>
              <a:ext cx="895273" cy="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84" name="Straight Arrow Connector 83"/>
            <p:cNvCxnSpPr/>
            <p:nvPr/>
          </p:nvCxnSpPr>
          <p:spPr bwMode="auto">
            <a:xfrm>
              <a:off x="5627641" y="5275294"/>
              <a:ext cx="2365359" cy="935"/>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5" name="Rectangle 84"/>
            <p:cNvSpPr/>
            <p:nvPr/>
          </p:nvSpPr>
          <p:spPr>
            <a:xfrm rot="16200000">
              <a:off x="5113934" y="4748540"/>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Charge</a:t>
              </a:r>
            </a:p>
          </p:txBody>
        </p:sp>
        <p:sp>
          <p:nvSpPr>
            <p:cNvPr id="86" name="Rectangle 85"/>
            <p:cNvSpPr/>
            <p:nvPr/>
          </p:nvSpPr>
          <p:spPr>
            <a:xfrm>
              <a:off x="6440150" y="5376885"/>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fr-FR" sz="900" b="1">
                  <a:solidFill>
                    <a:srgbClr val="FFFFFF"/>
                  </a:solidFill>
                </a:rPr>
                <a:t>Temps</a:t>
              </a:r>
            </a:p>
          </p:txBody>
        </p:sp>
        <p:sp>
          <p:nvSpPr>
            <p:cNvPr id="87" name="Text Placeholder 6"/>
            <p:cNvSpPr txBox="1">
              <a:spLocks/>
            </p:cNvSpPr>
            <p:nvPr/>
          </p:nvSpPr>
          <p:spPr bwMode="auto">
            <a:xfrm>
              <a:off x="6347486" y="507706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fr-FR" sz="800" b="1" i="1">
                  <a:solidFill>
                    <a:srgbClr val="FFFFFF"/>
                  </a:solidFill>
                </a:rPr>
                <a:t>Utilisation</a:t>
              </a:r>
            </a:p>
          </p:txBody>
        </p:sp>
        <p:sp>
          <p:nvSpPr>
            <p:cNvPr id="88" name="TextBox 87"/>
            <p:cNvSpPr txBox="1"/>
            <p:nvPr/>
          </p:nvSpPr>
          <p:spPr>
            <a:xfrm>
              <a:off x="5287452" y="3924240"/>
              <a:ext cx="2852473" cy="369332"/>
            </a:xfrm>
            <a:prstGeom prst="rect">
              <a:avLst/>
            </a:prstGeom>
            <a:noFill/>
          </p:spPr>
          <p:txBody>
            <a:bodyPr wrap="square" lIns="0" rIns="0" rtlCol="0">
              <a:spAutoFit/>
            </a:bodyPr>
            <a:lstStyle/>
            <a:p>
              <a:pPr algn="ctr" defTabSz="914363">
                <a:lnSpc>
                  <a:spcPct val="90000"/>
                </a:lnSpc>
                <a:spcBef>
                  <a:spcPct val="20000"/>
                </a:spcBef>
              </a:pPr>
              <a:r>
                <a:rPr lang="fr-FR" sz="2000" spc="-8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“Charge prévisible“  </a:t>
              </a:r>
            </a:p>
          </p:txBody>
        </p:sp>
        <p:sp>
          <p:nvSpPr>
            <p:cNvPr id="61" name="Rectangle 60"/>
            <p:cNvSpPr/>
            <p:nvPr/>
          </p:nvSpPr>
          <p:spPr>
            <a:xfrm>
              <a:off x="4916866" y="5711238"/>
              <a:ext cx="3995474" cy="738664"/>
            </a:xfrm>
            <a:prstGeom prst="rect">
              <a:avLst/>
            </a:prstGeom>
          </p:spPr>
          <p:txBody>
            <a:bodyPr wrap="square">
              <a:spAutoFit/>
            </a:bodyPr>
            <a:lstStyle/>
            <a:p>
              <a:pPr marL="336550" lvl="1" indent="-336550" defTabSz="914325" fontAlgn="base">
                <a:spcAft>
                  <a:spcPct val="0"/>
                </a:spcAft>
                <a:buFontTx/>
                <a:buBlip>
                  <a:blip r:embed="rId3"/>
                </a:buBlip>
              </a:pPr>
              <a:r>
                <a:rPr lang="fr-FR" sz="1400">
                  <a:solidFill>
                    <a:schemeClr val="accent5"/>
                  </a:solidFill>
                  <a:effectLst/>
                  <a:ea typeface="Kozuka Gothic Pro R" pitchFamily="34" charset="-128"/>
                </a:rPr>
                <a:t>Services à pics de charge réguliers</a:t>
              </a:r>
            </a:p>
            <a:p>
              <a:pPr marL="336550" lvl="1" indent="-336550" defTabSz="914325" fontAlgn="base">
                <a:spcAft>
                  <a:spcPct val="0"/>
                </a:spcAft>
                <a:buFontTx/>
                <a:buBlip>
                  <a:blip r:embed="rId3"/>
                </a:buBlip>
              </a:pPr>
              <a:r>
                <a:rPr lang="fr-FR" sz="1400">
                  <a:solidFill>
                    <a:schemeClr val="accent5"/>
                  </a:solidFill>
                  <a:effectLst/>
                  <a:ea typeface="Kozuka Gothic Pro R" pitchFamily="34" charset="-128"/>
                </a:rPr>
                <a:t>Services à tendance saisonière</a:t>
              </a:r>
            </a:p>
            <a:p>
              <a:pPr marL="336550" lvl="1" indent="-336550" defTabSz="914325" fontAlgn="base">
                <a:spcAft>
                  <a:spcPct val="0"/>
                </a:spcAft>
                <a:buFontTx/>
                <a:buBlip>
                  <a:blip r:embed="rId3"/>
                </a:buBlip>
              </a:pPr>
              <a:r>
                <a:rPr lang="fr-FR" sz="1400">
                  <a:solidFill>
                    <a:schemeClr val="accent5"/>
                  </a:solidFill>
                  <a:effectLst/>
                  <a:ea typeface="Kozuka Gothic Pro R" pitchFamily="34" charset="-128"/>
                </a:rPr>
                <a:t>Complexité &amp; </a:t>
              </a:r>
              <a:r>
                <a:rPr lang="fr-FR" sz="1400">
                  <a:solidFill>
                    <a:schemeClr val="accent5"/>
                  </a:solidFill>
                  <a:ea typeface="Kozuka Gothic Pro R" pitchFamily="34" charset="-128"/>
                </a:rPr>
                <a:t>c</a:t>
              </a:r>
              <a:r>
                <a:rPr lang="fr-FR" sz="1400">
                  <a:solidFill>
                    <a:schemeClr val="accent5"/>
                  </a:solidFill>
                  <a:effectLst/>
                  <a:ea typeface="Kozuka Gothic Pro R" pitchFamily="34" charset="-128"/>
                </a:rPr>
                <a:t>apacité de calcul gaspillée</a:t>
              </a:r>
            </a:p>
          </p:txBody>
        </p:sp>
        <p:grpSp>
          <p:nvGrpSpPr>
            <p:cNvPr id="21" name="Group 94"/>
            <p:cNvGrpSpPr/>
            <p:nvPr/>
          </p:nvGrpSpPr>
          <p:grpSpPr>
            <a:xfrm>
              <a:off x="5645678" y="4446744"/>
              <a:ext cx="2273432" cy="583019"/>
              <a:chOff x="3460618" y="6566490"/>
              <a:chExt cx="2273432" cy="583019"/>
            </a:xfrm>
          </p:grpSpPr>
          <p:cxnSp>
            <p:nvCxnSpPr>
              <p:cNvPr id="89" name="Straight Arrow Connector 88"/>
              <p:cNvCxnSpPr/>
              <p:nvPr/>
            </p:nvCxnSpPr>
            <p:spPr bwMode="auto">
              <a:xfrm rot="5400000" flipH="1" flipV="1">
                <a:off x="5621611" y="6745562"/>
                <a:ext cx="123825" cy="101053"/>
              </a:xfrm>
              <a:prstGeom prst="straightConnector1">
                <a:avLst/>
              </a:prstGeom>
              <a:ln w="19050">
                <a:solidFill>
                  <a:schemeClr val="bg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0" name="Freeform 69"/>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fr-FR">
                  <a:solidFill>
                    <a:srgbClr val="FFFFFF"/>
                  </a:solidFill>
                </a:endParaRPr>
              </a:p>
            </p:txBody>
          </p:sp>
        </p:grpSp>
      </p:grpSp>
    </p:spTree>
    <p:extLst>
      <p:ext uri="{BB962C8B-B14F-4D97-AF65-F5344CB8AC3E}">
        <p14:creationId xmlns:p14="http://schemas.microsoft.com/office/powerpoint/2010/main" val="27410263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28" y="274638"/>
            <a:ext cx="8928992" cy="639762"/>
          </a:xfrm>
        </p:spPr>
        <p:txBody>
          <a:bodyPr/>
          <a:lstStyle/>
          <a:p>
            <a:r>
              <a:rPr lang="en-US" dirty="0"/>
              <a:t>Azure </a:t>
            </a:r>
            <a:r>
              <a:rPr lang="en-US" dirty="0" err="1"/>
              <a:t>est</a:t>
            </a:r>
            <a:r>
              <a:rPr lang="en-US" dirty="0"/>
              <a:t> </a:t>
            </a:r>
            <a:r>
              <a:rPr lang="en-US" dirty="0" err="1"/>
              <a:t>une</a:t>
            </a:r>
            <a:r>
              <a:rPr lang="en-US" dirty="0"/>
              <a:t> Plate-</a:t>
            </a:r>
            <a:r>
              <a:rPr lang="en-US" dirty="0" err="1"/>
              <a:t>forme</a:t>
            </a:r>
            <a:r>
              <a:rPr lang="en-US" dirty="0"/>
              <a:t> de service</a:t>
            </a:r>
          </a:p>
        </p:txBody>
      </p:sp>
      <p:grpSp>
        <p:nvGrpSpPr>
          <p:cNvPr id="7" name="Groupe 6"/>
          <p:cNvGrpSpPr/>
          <p:nvPr/>
        </p:nvGrpSpPr>
        <p:grpSpPr>
          <a:xfrm>
            <a:off x="407984" y="1320747"/>
            <a:ext cx="6290993" cy="4684713"/>
            <a:chOff x="945391" y="1112201"/>
            <a:chExt cx="6290993" cy="4684713"/>
          </a:xfrm>
        </p:grpSpPr>
        <p:grpSp>
          <p:nvGrpSpPr>
            <p:cNvPr id="28" name="Group 27"/>
            <p:cNvGrpSpPr/>
            <p:nvPr/>
          </p:nvGrpSpPr>
          <p:grpSpPr>
            <a:xfrm>
              <a:off x="945391" y="1112201"/>
              <a:ext cx="6278293" cy="1260475"/>
              <a:chOff x="2124345" y="991615"/>
              <a:chExt cx="6278293" cy="1260475"/>
            </a:xfrm>
          </p:grpSpPr>
          <p:grpSp>
            <p:nvGrpSpPr>
              <p:cNvPr id="2" name="Group 32"/>
              <p:cNvGrpSpPr>
                <a:grpSpLocks/>
              </p:cNvGrpSpPr>
              <p:nvPr/>
            </p:nvGrpSpPr>
            <p:grpSpPr bwMode="auto">
              <a:xfrm>
                <a:off x="3463925" y="1254868"/>
                <a:ext cx="4938713" cy="771525"/>
                <a:chOff x="1501714" y="1333113"/>
                <a:chExt cx="4938722" cy="771117"/>
              </a:xfrm>
            </p:grpSpPr>
            <p:sp>
              <p:nvSpPr>
                <p:cNvPr id="40972" name="Rectangle 7"/>
                <p:cNvSpPr>
                  <a:spLocks noChangeArrowheads="1"/>
                </p:cNvSpPr>
                <p:nvPr/>
              </p:nvSpPr>
              <p:spPr bwMode="auto">
                <a:xfrm>
                  <a:off x="1501714" y="1333113"/>
                  <a:ext cx="4938722" cy="487313"/>
                </a:xfrm>
                <a:prstGeom prst="rect">
                  <a:avLst/>
                </a:prstGeom>
                <a:noFill/>
                <a:ln w="9525">
                  <a:noFill/>
                  <a:miter lim="800000"/>
                  <a:headEnd/>
                  <a:tailEnd/>
                </a:ln>
              </p:spPr>
              <p:txBody>
                <a:bodyPr>
                  <a:spAutoFit/>
                </a:bodyPr>
                <a:lstStyle/>
                <a:p>
                  <a:pPr indent="-173038" defTabSz="912813" eaLnBrk="0" hangingPunct="0">
                    <a:lnSpc>
                      <a:spcPct val="90000"/>
                    </a:lnSpc>
                    <a:spcBef>
                      <a:spcPts val="1200"/>
                    </a:spcBef>
                  </a:pPr>
                  <a:r>
                    <a:rPr lang="en-US" sz="2800" b="1" dirty="0">
                      <a:solidFill>
                        <a:srgbClr val="FFFFFF"/>
                      </a:solidFill>
                      <a:latin typeface="Segoe" pitchFamily="34" charset="0"/>
                    </a:rPr>
                    <a:t>SOFTWARE</a:t>
                  </a:r>
                </a:p>
              </p:txBody>
            </p:sp>
            <p:sp>
              <p:nvSpPr>
                <p:cNvPr id="40973" name="Rectangle 8"/>
                <p:cNvSpPr>
                  <a:spLocks noChangeArrowheads="1"/>
                </p:cNvSpPr>
                <p:nvPr/>
              </p:nvSpPr>
              <p:spPr bwMode="auto">
                <a:xfrm>
                  <a:off x="1501714" y="1757981"/>
                  <a:ext cx="1647882" cy="346249"/>
                </a:xfrm>
                <a:prstGeom prst="rect">
                  <a:avLst/>
                </a:prstGeom>
                <a:noFill/>
                <a:ln w="9525">
                  <a:noFill/>
                  <a:miter lim="800000"/>
                  <a:headEnd/>
                  <a:tailEnd/>
                </a:ln>
              </p:spPr>
              <p:txBody>
                <a:bodyPr wrap="none">
                  <a:spAutoFit/>
                </a:bodyPr>
                <a:lstStyle/>
                <a:p>
                  <a:pPr indent="-173038" defTabSz="912813" eaLnBrk="0" hangingPunct="0">
                    <a:lnSpc>
                      <a:spcPct val="90000"/>
                    </a:lnSpc>
                    <a:spcBef>
                      <a:spcPts val="1200"/>
                    </a:spcBef>
                  </a:pPr>
                  <a:r>
                    <a:rPr lang="en-US" b="1" dirty="0">
                      <a:solidFill>
                        <a:srgbClr val="FFFFFF"/>
                      </a:solidFill>
                      <a:latin typeface="Segoe" pitchFamily="34" charset="0"/>
                    </a:rPr>
                    <a:t>AS A SERVICE</a:t>
                  </a:r>
                </a:p>
              </p:txBody>
            </p:sp>
          </p:grpSp>
          <p:pic>
            <p:nvPicPr>
              <p:cNvPr id="25" name="Picture 23" descr="Icon1_Man_Woman.png"/>
              <p:cNvPicPr>
                <a:picLocks noChangeAspect="1"/>
              </p:cNvPicPr>
              <p:nvPr/>
            </p:nvPicPr>
            <p:blipFill>
              <a:blip r:embed="rId3" cstate="print"/>
              <a:stretch>
                <a:fillRect/>
              </a:stretch>
            </p:blipFill>
            <p:spPr bwMode="auto">
              <a:xfrm>
                <a:off x="2124345" y="991615"/>
                <a:ext cx="1260475" cy="1260475"/>
              </a:xfrm>
              <a:prstGeom prst="rect">
                <a:avLst/>
              </a:prstGeom>
              <a:noFill/>
              <a:ln w="9525">
                <a:noFill/>
                <a:miter lim="800000"/>
                <a:headEnd/>
                <a:tailEnd/>
              </a:ln>
            </p:spPr>
          </p:pic>
        </p:grpSp>
        <p:grpSp>
          <p:nvGrpSpPr>
            <p:cNvPr id="29" name="Group 28"/>
            <p:cNvGrpSpPr/>
            <p:nvPr/>
          </p:nvGrpSpPr>
          <p:grpSpPr>
            <a:xfrm>
              <a:off x="946185" y="2825114"/>
              <a:ext cx="6275911" cy="1258887"/>
              <a:chOff x="2125139" y="2704528"/>
              <a:chExt cx="6275911" cy="1258887"/>
            </a:xfrm>
          </p:grpSpPr>
          <p:grpSp>
            <p:nvGrpSpPr>
              <p:cNvPr id="3" name="Group 31"/>
              <p:cNvGrpSpPr>
                <a:grpSpLocks/>
              </p:cNvGrpSpPr>
              <p:nvPr/>
            </p:nvGrpSpPr>
            <p:grpSpPr bwMode="auto">
              <a:xfrm>
                <a:off x="3462338" y="2937012"/>
                <a:ext cx="4938712" cy="774700"/>
                <a:chOff x="1499429" y="3158075"/>
                <a:chExt cx="4938722" cy="774279"/>
              </a:xfrm>
            </p:grpSpPr>
            <p:sp>
              <p:nvSpPr>
                <p:cNvPr id="40970" name="Rectangle 10"/>
                <p:cNvSpPr>
                  <a:spLocks noChangeArrowheads="1"/>
                </p:cNvSpPr>
                <p:nvPr/>
              </p:nvSpPr>
              <p:spPr bwMode="auto">
                <a:xfrm>
                  <a:off x="1499429" y="3158075"/>
                  <a:ext cx="4938722" cy="487313"/>
                </a:xfrm>
                <a:prstGeom prst="rect">
                  <a:avLst/>
                </a:prstGeom>
                <a:noFill/>
                <a:ln w="9525">
                  <a:noFill/>
                  <a:miter lim="800000"/>
                  <a:headEnd/>
                  <a:tailEnd/>
                </a:ln>
              </p:spPr>
              <p:txBody>
                <a:bodyPr>
                  <a:spAutoFit/>
                </a:bodyPr>
                <a:lstStyle/>
                <a:p>
                  <a:pPr indent="-173038" defTabSz="912813" eaLnBrk="0" hangingPunct="0">
                    <a:lnSpc>
                      <a:spcPct val="90000"/>
                    </a:lnSpc>
                    <a:spcBef>
                      <a:spcPts val="1200"/>
                    </a:spcBef>
                  </a:pPr>
                  <a:r>
                    <a:rPr lang="en-US" sz="2800" b="1" dirty="0">
                      <a:solidFill>
                        <a:srgbClr val="FFFFFF"/>
                      </a:solidFill>
                      <a:latin typeface="Segoe" pitchFamily="34" charset="0"/>
                    </a:rPr>
                    <a:t>PLATFORM</a:t>
                  </a:r>
                </a:p>
              </p:txBody>
            </p:sp>
            <p:sp>
              <p:nvSpPr>
                <p:cNvPr id="40971" name="Rectangle 11"/>
                <p:cNvSpPr>
                  <a:spLocks noChangeArrowheads="1"/>
                </p:cNvSpPr>
                <p:nvPr/>
              </p:nvSpPr>
              <p:spPr bwMode="auto">
                <a:xfrm>
                  <a:off x="1499429" y="3586105"/>
                  <a:ext cx="1647882" cy="346249"/>
                </a:xfrm>
                <a:prstGeom prst="rect">
                  <a:avLst/>
                </a:prstGeom>
                <a:noFill/>
                <a:ln w="9525">
                  <a:noFill/>
                  <a:miter lim="800000"/>
                  <a:headEnd/>
                  <a:tailEnd/>
                </a:ln>
              </p:spPr>
              <p:txBody>
                <a:bodyPr wrap="none">
                  <a:spAutoFit/>
                </a:bodyPr>
                <a:lstStyle/>
                <a:p>
                  <a:pPr indent="-173038" defTabSz="912813" eaLnBrk="0" hangingPunct="0">
                    <a:lnSpc>
                      <a:spcPct val="90000"/>
                    </a:lnSpc>
                    <a:spcBef>
                      <a:spcPts val="1200"/>
                    </a:spcBef>
                  </a:pPr>
                  <a:r>
                    <a:rPr lang="en-US" b="1" dirty="0">
                      <a:solidFill>
                        <a:srgbClr val="FFFFFF"/>
                      </a:solidFill>
                      <a:latin typeface="Segoe" pitchFamily="34" charset="0"/>
                    </a:rPr>
                    <a:t>AS A SERVICE</a:t>
                  </a:r>
                </a:p>
              </p:txBody>
            </p:sp>
          </p:grpSp>
          <p:pic>
            <p:nvPicPr>
              <p:cNvPr id="26" name="Picture 24" descr="Icon1_gears.png"/>
              <p:cNvPicPr>
                <a:picLocks noChangeAspect="1"/>
              </p:cNvPicPr>
              <p:nvPr/>
            </p:nvPicPr>
            <p:blipFill>
              <a:blip r:embed="rId4" cstate="print"/>
              <a:stretch>
                <a:fillRect/>
              </a:stretch>
            </p:blipFill>
            <p:spPr bwMode="auto">
              <a:xfrm>
                <a:off x="2125139" y="2704528"/>
                <a:ext cx="1258887" cy="1258887"/>
              </a:xfrm>
              <a:prstGeom prst="rect">
                <a:avLst/>
              </a:prstGeom>
              <a:noFill/>
              <a:ln w="9525">
                <a:noFill/>
                <a:miter lim="800000"/>
                <a:headEnd/>
                <a:tailEnd/>
              </a:ln>
            </p:spPr>
          </p:pic>
        </p:grpSp>
        <p:grpSp>
          <p:nvGrpSpPr>
            <p:cNvPr id="30" name="Group 29"/>
            <p:cNvGrpSpPr/>
            <p:nvPr/>
          </p:nvGrpSpPr>
          <p:grpSpPr>
            <a:xfrm>
              <a:off x="945391" y="4536439"/>
              <a:ext cx="6290993" cy="1260475"/>
              <a:chOff x="2124345" y="4415853"/>
              <a:chExt cx="6290993" cy="1260475"/>
            </a:xfrm>
          </p:grpSpPr>
          <p:grpSp>
            <p:nvGrpSpPr>
              <p:cNvPr id="4" name="Group 33"/>
              <p:cNvGrpSpPr>
                <a:grpSpLocks/>
              </p:cNvGrpSpPr>
              <p:nvPr/>
            </p:nvGrpSpPr>
            <p:grpSpPr bwMode="auto">
              <a:xfrm>
                <a:off x="3476625" y="4672955"/>
                <a:ext cx="4938713" cy="788987"/>
                <a:chOff x="1514404" y="4952802"/>
                <a:chExt cx="4938722" cy="789784"/>
              </a:xfrm>
            </p:grpSpPr>
            <p:sp>
              <p:nvSpPr>
                <p:cNvPr id="40968" name="Rectangle 13"/>
                <p:cNvSpPr>
                  <a:spLocks noChangeArrowheads="1"/>
                </p:cNvSpPr>
                <p:nvPr/>
              </p:nvSpPr>
              <p:spPr bwMode="auto">
                <a:xfrm>
                  <a:off x="1514404" y="4952802"/>
                  <a:ext cx="4938722" cy="487313"/>
                </a:xfrm>
                <a:prstGeom prst="rect">
                  <a:avLst/>
                </a:prstGeom>
                <a:noFill/>
                <a:ln w="9525">
                  <a:noFill/>
                  <a:miter lim="800000"/>
                  <a:headEnd/>
                  <a:tailEnd/>
                </a:ln>
              </p:spPr>
              <p:txBody>
                <a:bodyPr>
                  <a:spAutoFit/>
                </a:bodyPr>
                <a:lstStyle/>
                <a:p>
                  <a:pPr indent="-173038" defTabSz="912813" eaLnBrk="0" hangingPunct="0">
                    <a:lnSpc>
                      <a:spcPct val="90000"/>
                    </a:lnSpc>
                    <a:spcBef>
                      <a:spcPts val="1200"/>
                    </a:spcBef>
                  </a:pPr>
                  <a:r>
                    <a:rPr lang="en-US" sz="2800" b="1" dirty="0">
                      <a:solidFill>
                        <a:srgbClr val="FFFFFF"/>
                      </a:solidFill>
                      <a:latin typeface="Segoe" pitchFamily="34" charset="0"/>
                    </a:rPr>
                    <a:t>INFRASTRUCTURE</a:t>
                  </a:r>
                </a:p>
              </p:txBody>
            </p:sp>
            <p:sp>
              <p:nvSpPr>
                <p:cNvPr id="40969" name="Rectangle 14"/>
                <p:cNvSpPr>
                  <a:spLocks noChangeArrowheads="1"/>
                </p:cNvSpPr>
                <p:nvPr/>
              </p:nvSpPr>
              <p:spPr bwMode="auto">
                <a:xfrm>
                  <a:off x="1514404" y="5396337"/>
                  <a:ext cx="1647882" cy="346249"/>
                </a:xfrm>
                <a:prstGeom prst="rect">
                  <a:avLst/>
                </a:prstGeom>
                <a:noFill/>
                <a:ln w="9525">
                  <a:noFill/>
                  <a:miter lim="800000"/>
                  <a:headEnd/>
                  <a:tailEnd/>
                </a:ln>
              </p:spPr>
              <p:txBody>
                <a:bodyPr wrap="none">
                  <a:spAutoFit/>
                </a:bodyPr>
                <a:lstStyle/>
                <a:p>
                  <a:pPr indent="-173038" defTabSz="912813" eaLnBrk="0" hangingPunct="0">
                    <a:lnSpc>
                      <a:spcPct val="90000"/>
                    </a:lnSpc>
                    <a:spcBef>
                      <a:spcPts val="1200"/>
                    </a:spcBef>
                  </a:pPr>
                  <a:r>
                    <a:rPr lang="en-US" b="1" dirty="0">
                      <a:solidFill>
                        <a:srgbClr val="FFFFFF"/>
                      </a:solidFill>
                      <a:latin typeface="Segoe" pitchFamily="34" charset="0"/>
                    </a:rPr>
                    <a:t>AS A SERVICE</a:t>
                  </a:r>
                </a:p>
              </p:txBody>
            </p:sp>
          </p:grpSp>
          <p:pic>
            <p:nvPicPr>
              <p:cNvPr id="27" name="Picture 25" descr="Icon1_Computer.png"/>
              <p:cNvPicPr>
                <a:picLocks noChangeAspect="1"/>
              </p:cNvPicPr>
              <p:nvPr/>
            </p:nvPicPr>
            <p:blipFill>
              <a:blip r:embed="rId5" cstate="print"/>
              <a:stretch>
                <a:fillRect/>
              </a:stretch>
            </p:blipFill>
            <p:spPr bwMode="auto">
              <a:xfrm>
                <a:off x="2124345" y="4415853"/>
                <a:ext cx="1260475" cy="1260475"/>
              </a:xfrm>
              <a:prstGeom prst="rect">
                <a:avLst/>
              </a:prstGeom>
              <a:noFill/>
              <a:ln w="9525">
                <a:noFill/>
                <a:miter lim="800000"/>
                <a:headEnd/>
                <a:tailEnd/>
              </a:ln>
            </p:spPr>
          </p:pic>
        </p:grpSp>
      </p:grpSp>
      <p:sp>
        <p:nvSpPr>
          <p:cNvPr id="5" name="Flèche droite 4"/>
          <p:cNvSpPr/>
          <p:nvPr/>
        </p:nvSpPr>
        <p:spPr>
          <a:xfrm rot="10800000">
            <a:off x="4063851" y="34207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colade ouvrante 7"/>
          <p:cNvSpPr/>
          <p:nvPr/>
        </p:nvSpPr>
        <p:spPr>
          <a:xfrm>
            <a:off x="5102901" y="1084336"/>
            <a:ext cx="221728" cy="5180107"/>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Rounded Rectangle 43"/>
          <p:cNvSpPr/>
          <p:nvPr/>
        </p:nvSpPr>
        <p:spPr bwMode="auto">
          <a:xfrm>
            <a:off x="5390147" y="1891953"/>
            <a:ext cx="3649579" cy="4186990"/>
          </a:xfrm>
          <a:prstGeom prst="roundRect">
            <a:avLst>
              <a:gd name="adj" fmla="val 4844"/>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6213" lvl="0" indent="-176213">
              <a:spcAft>
                <a:spcPts val="1800"/>
              </a:spcAft>
              <a:buFont typeface="Arial" pitchFamily="34" charset="0"/>
              <a:buChar char="•"/>
            </a:pPr>
            <a:r>
              <a:rPr lang="fr-FR" sz="1200" dirty="0">
                <a:solidFill>
                  <a:schemeClr val="bg1"/>
                </a:solidFill>
              </a:rPr>
              <a:t>L’utilisateur se concentre sur son application et sa valeur fonctionnelle</a:t>
            </a:r>
          </a:p>
          <a:p>
            <a:pPr marL="176213" lvl="0" indent="-176213">
              <a:spcAft>
                <a:spcPts val="1800"/>
              </a:spcAft>
              <a:buFont typeface="Arial" pitchFamily="34" charset="0"/>
              <a:buChar char="•"/>
            </a:pPr>
            <a:r>
              <a:rPr lang="fr-FR" sz="1200" dirty="0">
                <a:solidFill>
                  <a:schemeClr val="bg1"/>
                </a:solidFill>
              </a:rPr>
              <a:t>Microsoft s’occupe de la gestion de l’infrastructure, qui est disponible à la demande pour les applications</a:t>
            </a:r>
          </a:p>
          <a:p>
            <a:pPr marL="176213" lvl="0" indent="-176213">
              <a:spcAft>
                <a:spcPts val="1800"/>
              </a:spcAft>
              <a:buFont typeface="Arial" pitchFamily="34" charset="0"/>
              <a:buChar char="•"/>
            </a:pPr>
            <a:r>
              <a:rPr lang="fr-FR" sz="1200" dirty="0">
                <a:solidFill>
                  <a:schemeClr val="bg1"/>
                </a:solidFill>
              </a:rPr>
              <a:t>La facturation est réalisée à l’usage, sans cout d’acquisition</a:t>
            </a:r>
          </a:p>
          <a:p>
            <a:pPr marL="176213" lvl="0" indent="-176213">
              <a:spcAft>
                <a:spcPts val="1800"/>
              </a:spcAft>
              <a:buFont typeface="Arial" pitchFamily="34" charset="0"/>
              <a:buChar char="•"/>
            </a:pPr>
            <a:r>
              <a:rPr lang="fr-FR" sz="1200" dirty="0">
                <a:solidFill>
                  <a:schemeClr val="bg1"/>
                </a:solidFill>
              </a:rPr>
              <a:t>De nombreuses fonctions sont disponibles, immédiatement activables : VPN, réplication des données, CDN, Bus SOA, Sécurité, Authentification multiple, </a:t>
            </a:r>
            <a:r>
              <a:rPr lang="fr-FR" sz="1200" dirty="0" err="1">
                <a:solidFill>
                  <a:schemeClr val="bg1"/>
                </a:solidFill>
              </a:rPr>
              <a:t>caching</a:t>
            </a:r>
            <a:r>
              <a:rPr lang="fr-FR" sz="1200" dirty="0">
                <a:solidFill>
                  <a:schemeClr val="bg1"/>
                </a:solidFill>
              </a:rPr>
              <a:t>, </a:t>
            </a:r>
            <a:r>
              <a:rPr lang="fr-FR" sz="1200" dirty="0" err="1">
                <a:solidFill>
                  <a:schemeClr val="bg1"/>
                </a:solidFill>
              </a:rPr>
              <a:t>reporting</a:t>
            </a:r>
            <a:endParaRPr lang="fr-FR" sz="1200" dirty="0">
              <a:solidFill>
                <a:schemeClr val="bg1"/>
              </a:solidFill>
            </a:endParaRPr>
          </a:p>
          <a:p>
            <a:pPr marL="176213" lvl="0" indent="-176213">
              <a:spcAft>
                <a:spcPts val="1800"/>
              </a:spcAft>
              <a:buFont typeface="Arial" pitchFamily="34" charset="0"/>
              <a:buChar char="•"/>
            </a:pPr>
            <a:r>
              <a:rPr lang="fr-FR" sz="1200" dirty="0">
                <a:solidFill>
                  <a:schemeClr val="bg1"/>
                </a:solidFill>
              </a:rPr>
              <a:t>Les applications et données sont localisées, répliquées, hautement disponibles, </a:t>
            </a:r>
            <a:r>
              <a:rPr lang="fr-FR" sz="1200" dirty="0" err="1">
                <a:solidFill>
                  <a:schemeClr val="bg1"/>
                </a:solidFill>
              </a:rPr>
              <a:t>scalables</a:t>
            </a:r>
            <a:endParaRPr lang="fr-FR" sz="1200" dirty="0">
              <a:solidFill>
                <a:schemeClr val="bg1"/>
              </a:solidFill>
            </a:endParaRPr>
          </a:p>
          <a:p>
            <a:pPr marL="176213" lvl="0" indent="-176213">
              <a:spcAft>
                <a:spcPts val="1800"/>
              </a:spcAft>
              <a:buFont typeface="Arial" pitchFamily="34" charset="0"/>
              <a:buChar char="•"/>
            </a:pPr>
            <a:r>
              <a:rPr lang="fr-FR" sz="1200" dirty="0">
                <a:solidFill>
                  <a:schemeClr val="bg1"/>
                </a:solidFill>
              </a:rPr>
              <a:t>Une place de marché permet la vente et l’achat de données et de composants logiciels</a:t>
            </a:r>
          </a:p>
        </p:txBody>
      </p:sp>
      <p:pic>
        <p:nvPicPr>
          <p:cNvPr id="34" name="Picture 3" descr="\\192.168.1.51\Shared\ADI_Projects\Microsoft\MS_10-00988_Core_IO_PPTs\Optimized_Datacenter\ADI_Art\Working_Art\WinAzure_rgb_r.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76948" y="1304705"/>
            <a:ext cx="3275976" cy="501905"/>
          </a:xfrm>
          <a:prstGeom prst="rect">
            <a:avLst/>
          </a:prstGeom>
          <a:noFill/>
          <a:ln w="9525">
            <a:noFill/>
            <a:miter lim="800000"/>
            <a:headEnd/>
            <a:tailEnd/>
          </a:ln>
        </p:spPr>
      </p:pic>
    </p:spTree>
    <p:extLst>
      <p:ext uri="{BB962C8B-B14F-4D97-AF65-F5344CB8AC3E}">
        <p14:creationId xmlns:p14="http://schemas.microsoft.com/office/powerpoint/2010/main" val="4645821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 Same Side Corner Rectangle 58"/>
          <p:cNvSpPr/>
          <p:nvPr/>
        </p:nvSpPr>
        <p:spPr bwMode="auto">
          <a:xfrm>
            <a:off x="210309" y="1484782"/>
            <a:ext cx="2080487" cy="172819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p:txBody>
      </p:sp>
      <p:sp>
        <p:nvSpPr>
          <p:cNvPr id="4" name="Title 3"/>
          <p:cNvSpPr>
            <a:spLocks noGrp="1"/>
          </p:cNvSpPr>
          <p:nvPr>
            <p:ph type="title"/>
          </p:nvPr>
        </p:nvSpPr>
        <p:spPr/>
        <p:txBody>
          <a:bodyPr/>
          <a:lstStyle/>
          <a:p>
            <a:r>
              <a:rPr lang="fr-FR" dirty="0"/>
              <a:t>Scenario d’usages avec Azure</a:t>
            </a:r>
            <a:endParaRPr lang="en-US" dirty="0"/>
          </a:p>
        </p:txBody>
      </p:sp>
      <p:sp>
        <p:nvSpPr>
          <p:cNvPr id="7" name="Rounded Rectangle 6"/>
          <p:cNvSpPr/>
          <p:nvPr/>
        </p:nvSpPr>
        <p:spPr>
          <a:xfrm>
            <a:off x="235648" y="1524070"/>
            <a:ext cx="2031364" cy="586747"/>
          </a:xfrm>
          <a:prstGeom prst="roundRect">
            <a:avLst>
              <a:gd name="adj" fmla="val 14162"/>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p:spPr>
        <p:txBody>
          <a:bodyPr vert="horz" wrap="square" lIns="45720" tIns="54864" rIns="45720" bIns="36576" numCol="1" rtlCol="0" anchor="t" anchorCtr="0" compatLnSpc="1">
            <a:prstTxWarp prst="textNoShape">
              <a:avLst/>
            </a:prstTxWarp>
            <a:noAutofit/>
          </a:bodyPr>
          <a:lstStyle/>
          <a:p>
            <a:pPr marL="0" lvl="1" algn="ctr" fontAlgn="base">
              <a:buClr>
                <a:srgbClr val="FFFF99"/>
              </a:buClr>
              <a:buSzPct val="90000"/>
              <a:defRPr/>
            </a:pPr>
            <a:r>
              <a:rPr lang="en-US" altLang="zh-CN" sz="1400" b="1" dirty="0" err="1">
                <a:solidFill>
                  <a:srgbClr val="FFFFFF"/>
                </a:solidFill>
                <a:effectLst>
                  <a:outerShdw blurRad="38100" dist="38100" dir="2700000" algn="tl">
                    <a:srgbClr val="000000">
                      <a:alpha val="43137"/>
                    </a:srgbClr>
                  </a:outerShdw>
                </a:effectLst>
              </a:rPr>
              <a:t>Développement</a:t>
            </a:r>
            <a:r>
              <a:rPr lang="en-US" altLang="zh-CN" sz="1400" b="1" dirty="0">
                <a:solidFill>
                  <a:srgbClr val="FFFFFF"/>
                </a:solidFill>
                <a:effectLst>
                  <a:outerShdw blurRad="38100" dist="38100" dir="2700000" algn="tl">
                    <a:srgbClr val="000000">
                      <a:alpha val="43137"/>
                    </a:srgbClr>
                  </a:outerShdw>
                </a:effectLst>
              </a:rPr>
              <a:t> </a:t>
            </a:r>
            <a:r>
              <a:rPr lang="en-US" altLang="zh-CN" sz="1400" b="1" dirty="0" err="1">
                <a:solidFill>
                  <a:srgbClr val="FFFFFF"/>
                </a:solidFill>
                <a:effectLst>
                  <a:outerShdw blurRad="38100" dist="38100" dir="2700000" algn="tl">
                    <a:srgbClr val="000000">
                      <a:alpha val="43137"/>
                    </a:srgbClr>
                  </a:outerShdw>
                </a:effectLst>
              </a:rPr>
              <a:t>d’applications</a:t>
            </a:r>
            <a:endParaRPr lang="en-US" altLang="zh-CN" sz="1400" b="1" dirty="0">
              <a:solidFill>
                <a:srgbClr val="FFFFFF"/>
              </a:solidFill>
              <a:effectLst>
                <a:outerShdw blurRad="38100" dist="38100" dir="2700000" algn="tl">
                  <a:srgbClr val="000000">
                    <a:alpha val="43137"/>
                  </a:srgbClr>
                </a:outerShdw>
              </a:effectLst>
            </a:endParaRPr>
          </a:p>
        </p:txBody>
      </p:sp>
      <p:sp>
        <p:nvSpPr>
          <p:cNvPr id="8" name="Rounded Rectangle 7"/>
          <p:cNvSpPr/>
          <p:nvPr/>
        </p:nvSpPr>
        <p:spPr>
          <a:xfrm>
            <a:off x="290703" y="2160083"/>
            <a:ext cx="1905033" cy="907511"/>
          </a:xfrm>
          <a:prstGeom prst="roundRect">
            <a:avLst>
              <a:gd name="adj" fmla="val 6043"/>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endParaRPr>
          </a:p>
        </p:txBody>
      </p:sp>
      <p:grpSp>
        <p:nvGrpSpPr>
          <p:cNvPr id="10" name="Group 21"/>
          <p:cNvGrpSpPr/>
          <p:nvPr/>
        </p:nvGrpSpPr>
        <p:grpSpPr>
          <a:xfrm>
            <a:off x="824796" y="2357674"/>
            <a:ext cx="858051" cy="346404"/>
            <a:chOff x="989000" y="2763705"/>
            <a:chExt cx="2122726" cy="802387"/>
          </a:xfrm>
        </p:grpSpPr>
        <p:cxnSp>
          <p:nvCxnSpPr>
            <p:cNvPr id="15" name="Straight Connector 14"/>
            <p:cNvCxnSpPr>
              <a:stCxn id="11" idx="3"/>
              <a:endCxn id="12" idx="1"/>
            </p:cNvCxnSpPr>
            <p:nvPr/>
          </p:nvCxnSpPr>
          <p:spPr>
            <a:xfrm>
              <a:off x="989000" y="2763709"/>
              <a:ext cx="2122726" cy="8693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1"/>
              <a:endCxn id="13" idx="0"/>
            </p:cNvCxnSpPr>
            <p:nvPr/>
          </p:nvCxnSpPr>
          <p:spPr>
            <a:xfrm flipH="1">
              <a:off x="2142443" y="2850646"/>
              <a:ext cx="969283" cy="71544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a:endCxn id="13" idx="0"/>
            </p:cNvCxnSpPr>
            <p:nvPr/>
          </p:nvCxnSpPr>
          <p:spPr>
            <a:xfrm>
              <a:off x="989000" y="2763705"/>
              <a:ext cx="1153443" cy="80238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824" y="2207626"/>
            <a:ext cx="265972" cy="300096"/>
          </a:xfrm>
          <a:prstGeom prst="rect">
            <a:avLst/>
          </a:prstGeom>
          <a:noFill/>
          <a:ln>
            <a:noFill/>
          </a:ln>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847" y="2245159"/>
            <a:ext cx="265972" cy="300096"/>
          </a:xfrm>
          <a:prstGeom prst="rect">
            <a:avLst/>
          </a:prstGeom>
          <a:noFill/>
          <a:ln>
            <a:noFill/>
          </a:ln>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056" y="2704077"/>
            <a:ext cx="265972" cy="300096"/>
          </a:xfrm>
          <a:prstGeom prst="rect">
            <a:avLst/>
          </a:prstGeom>
          <a:noFill/>
          <a:ln>
            <a:noFill/>
          </a:ln>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49" y="2155103"/>
            <a:ext cx="386413" cy="366784"/>
          </a:xfrm>
          <a:prstGeom prst="rect">
            <a:avLst/>
          </a:prstGeom>
          <a:noFill/>
          <a:ln>
            <a:noFill/>
          </a:ln>
        </p:spPr>
      </p:pic>
      <p:grpSp>
        <p:nvGrpSpPr>
          <p:cNvPr id="69" name="Group 68"/>
          <p:cNvGrpSpPr/>
          <p:nvPr/>
        </p:nvGrpSpPr>
        <p:grpSpPr>
          <a:xfrm>
            <a:off x="6019905" y="3933054"/>
            <a:ext cx="2080487" cy="1728193"/>
            <a:chOff x="7673912" y="3854943"/>
            <a:chExt cx="3306800" cy="1728193"/>
          </a:xfrm>
        </p:grpSpPr>
        <p:sp>
          <p:nvSpPr>
            <p:cNvPr id="68" name="Round Same Side Corner Rectangle 67"/>
            <p:cNvSpPr/>
            <p:nvPr/>
          </p:nvSpPr>
          <p:spPr bwMode="auto">
            <a:xfrm>
              <a:off x="7673912" y="3854943"/>
              <a:ext cx="3306800" cy="172819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p:txBody>
        </p:sp>
        <p:sp>
          <p:nvSpPr>
            <p:cNvPr id="32" name="Rounded Rectangle 31"/>
            <p:cNvSpPr/>
            <p:nvPr/>
          </p:nvSpPr>
          <p:spPr>
            <a:xfrm>
              <a:off x="7756289" y="3951614"/>
              <a:ext cx="3145245" cy="561483"/>
            </a:xfrm>
            <a:prstGeom prst="roundRect">
              <a:avLst>
                <a:gd name="adj" fmla="val 14162"/>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p:spPr>
          <p:txBody>
            <a:bodyPr vert="horz" wrap="square" lIns="45720" tIns="54864" rIns="45720" bIns="45720" numCol="1" rtlCol="0" anchor="ctr" anchorCtr="0" compatLnSpc="1">
              <a:prstTxWarp prst="textNoShape">
                <a:avLst/>
              </a:prstTxWarp>
              <a:noAutofit/>
            </a:bodyPr>
            <a:lstStyle/>
            <a:p>
              <a:pPr marL="0" lvl="1" algn="ctr" fontAlgn="base">
                <a:buClr>
                  <a:srgbClr val="FFFF99"/>
                </a:buClr>
                <a:buSzPct val="90000"/>
                <a:defRPr/>
              </a:pPr>
              <a:r>
                <a:rPr lang="en-US" altLang="zh-CN" sz="1400" b="1" dirty="0">
                  <a:solidFill>
                    <a:srgbClr val="FFFFFF"/>
                  </a:solidFill>
                  <a:effectLst>
                    <a:outerShdw blurRad="38100" dist="38100" dir="2700000" algn="tl">
                      <a:srgbClr val="000000">
                        <a:alpha val="43137"/>
                      </a:srgbClr>
                    </a:outerShdw>
                  </a:effectLst>
                </a:rPr>
                <a:t>Social</a:t>
              </a:r>
              <a:r>
                <a:rPr lang="en-US" altLang="zh-CN" sz="1200" dirty="0">
                  <a:solidFill>
                    <a:srgbClr val="FFFFFF"/>
                  </a:solidFill>
                </a:rPr>
                <a:t> </a:t>
              </a:r>
              <a:r>
                <a:rPr lang="en-US" altLang="zh-CN" sz="1400" b="1" dirty="0">
                  <a:solidFill>
                    <a:srgbClr val="FFFFFF"/>
                  </a:solidFill>
                  <a:effectLst>
                    <a:outerShdw blurRad="38100" dist="38100" dir="2700000" algn="tl">
                      <a:srgbClr val="000000">
                        <a:alpha val="43137"/>
                      </a:srgbClr>
                    </a:outerShdw>
                  </a:effectLst>
                </a:rPr>
                <a:t>Media</a:t>
              </a:r>
            </a:p>
            <a:p>
              <a:pPr marL="0" lvl="1" algn="ctr" fontAlgn="base">
                <a:buClr>
                  <a:srgbClr val="FFFF99"/>
                </a:buClr>
                <a:buSzPct val="90000"/>
                <a:defRPr/>
              </a:pPr>
              <a:r>
                <a:rPr lang="en-US" altLang="zh-CN" sz="1400" b="1" dirty="0" err="1">
                  <a:solidFill>
                    <a:srgbClr val="FFFFFF"/>
                  </a:solidFill>
                  <a:effectLst>
                    <a:outerShdw blurRad="38100" dist="38100" dir="2700000" algn="tl">
                      <a:srgbClr val="000000">
                        <a:alpha val="43137"/>
                      </a:srgbClr>
                    </a:outerShdw>
                  </a:effectLst>
                </a:rPr>
                <a:t>Campagne</a:t>
              </a:r>
              <a:r>
                <a:rPr lang="en-US" altLang="zh-CN" sz="1400" b="1" dirty="0">
                  <a:solidFill>
                    <a:srgbClr val="FFFFFF"/>
                  </a:solidFill>
                  <a:effectLst>
                    <a:outerShdw blurRad="38100" dist="38100" dir="2700000" algn="tl">
                      <a:srgbClr val="000000">
                        <a:alpha val="43137"/>
                      </a:srgbClr>
                    </a:outerShdw>
                  </a:effectLst>
                </a:rPr>
                <a:t> marketing</a:t>
              </a:r>
            </a:p>
          </p:txBody>
        </p:sp>
        <p:sp>
          <p:nvSpPr>
            <p:cNvPr id="33" name="Rounded Rectangle 32"/>
            <p:cNvSpPr/>
            <p:nvPr/>
          </p:nvSpPr>
          <p:spPr>
            <a:xfrm>
              <a:off x="7823375" y="4582795"/>
              <a:ext cx="3079527" cy="974429"/>
            </a:xfrm>
            <a:prstGeom prst="roundRect">
              <a:avLst>
                <a:gd name="adj" fmla="val 4712"/>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pPr>
              <a:endParaRPr lang="en-US" altLang="zh-CN" sz="1000" dirty="0">
                <a:solidFill>
                  <a:srgbClr val="FFFFFF"/>
                </a:solidFill>
                <a:sym typeface="Wingdings" pitchFamily="2" charset="2"/>
              </a:endParaRPr>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462" y="4547900"/>
              <a:ext cx="1330079" cy="997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4" name="Group 63"/>
          <p:cNvGrpSpPr/>
          <p:nvPr/>
        </p:nvGrpSpPr>
        <p:grpSpPr>
          <a:xfrm>
            <a:off x="1250552" y="3909435"/>
            <a:ext cx="2055148" cy="1728193"/>
            <a:chOff x="235648" y="3429000"/>
            <a:chExt cx="2055148" cy="1728193"/>
          </a:xfrm>
        </p:grpSpPr>
        <p:sp>
          <p:nvSpPr>
            <p:cNvPr id="62" name="Round Same Side Corner Rectangle 61"/>
            <p:cNvSpPr/>
            <p:nvPr/>
          </p:nvSpPr>
          <p:spPr bwMode="auto">
            <a:xfrm>
              <a:off x="235648" y="3429000"/>
              <a:ext cx="2055148" cy="172819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p:txBody>
        </p:sp>
        <p:sp>
          <p:nvSpPr>
            <p:cNvPr id="37" name="Rounded Rectangle 36"/>
            <p:cNvSpPr/>
            <p:nvPr/>
          </p:nvSpPr>
          <p:spPr>
            <a:xfrm>
              <a:off x="267981" y="3475073"/>
              <a:ext cx="1941945" cy="564772"/>
            </a:xfrm>
            <a:prstGeom prst="roundRect">
              <a:avLst>
                <a:gd name="adj" fmla="val 14162"/>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p:spPr>
          <p:txBody>
            <a:bodyPr vert="horz" wrap="square" lIns="45720" tIns="54864" rIns="45720" bIns="45720" numCol="1" rtlCol="0" anchor="ctr" anchorCtr="0" compatLnSpc="1">
              <a:prstTxWarp prst="textNoShape">
                <a:avLst/>
              </a:prstTxWarp>
              <a:noAutofit/>
            </a:bodyPr>
            <a:lstStyle/>
            <a:p>
              <a:pPr marL="0" lvl="1" algn="ctr" fontAlgn="base">
                <a:lnSpc>
                  <a:spcPct val="90000"/>
                </a:lnSpc>
                <a:buClr>
                  <a:srgbClr val="FFFF99"/>
                </a:buClr>
                <a:buSzPct val="90000"/>
                <a:tabLst>
                  <a:tab pos="4572000" algn="r"/>
                </a:tabLst>
                <a:defRPr/>
              </a:pPr>
              <a:r>
                <a:rPr lang="en-US" sz="1400" b="1" dirty="0">
                  <a:solidFill>
                    <a:srgbClr val="FFFFFF"/>
                  </a:solidFill>
                  <a:effectLst>
                    <a:outerShdw blurRad="38100" dist="38100" dir="2700000" algn="tl">
                      <a:srgbClr val="000000">
                        <a:alpha val="43137"/>
                      </a:srgbClr>
                    </a:outerShdw>
                  </a:effectLst>
                  <a:sym typeface="Wingdings" pitchFamily="2" charset="2"/>
                </a:rPr>
                <a:t>Sites web </a:t>
              </a:r>
              <a:r>
                <a:rPr lang="en-US" sz="1400" b="1" dirty="0" err="1">
                  <a:solidFill>
                    <a:srgbClr val="FFFFFF"/>
                  </a:solidFill>
                  <a:effectLst>
                    <a:outerShdw blurRad="38100" dist="38100" dir="2700000" algn="tl">
                      <a:srgbClr val="000000">
                        <a:alpha val="43137"/>
                      </a:srgbClr>
                    </a:outerShdw>
                  </a:effectLst>
                  <a:sym typeface="Wingdings" pitchFamily="2" charset="2"/>
                </a:rPr>
                <a:t>hautements</a:t>
              </a:r>
              <a:r>
                <a:rPr lang="en-US" sz="1400" b="1" dirty="0">
                  <a:solidFill>
                    <a:srgbClr val="FFFFFF"/>
                  </a:solidFill>
                  <a:effectLst>
                    <a:outerShdw blurRad="38100" dist="38100" dir="2700000" algn="tl">
                      <a:srgbClr val="000000">
                        <a:alpha val="43137"/>
                      </a:srgbClr>
                    </a:outerShdw>
                  </a:effectLst>
                  <a:sym typeface="Wingdings" pitchFamily="2" charset="2"/>
                </a:rPr>
                <a:t> </a:t>
              </a:r>
              <a:r>
                <a:rPr lang="en-US" sz="1400" b="1" dirty="0" err="1">
                  <a:solidFill>
                    <a:srgbClr val="FFFFFF"/>
                  </a:solidFill>
                  <a:effectLst>
                    <a:outerShdw blurRad="38100" dist="38100" dir="2700000" algn="tl">
                      <a:srgbClr val="000000">
                        <a:alpha val="43137"/>
                      </a:srgbClr>
                    </a:outerShdw>
                  </a:effectLst>
                  <a:sym typeface="Wingdings" pitchFamily="2" charset="2"/>
                </a:rPr>
                <a:t>évolutifs</a:t>
              </a:r>
              <a:endParaRPr lang="en-US" sz="1400" b="1" dirty="0">
                <a:solidFill>
                  <a:srgbClr val="FFFFFF"/>
                </a:solidFill>
                <a:effectLst>
                  <a:outerShdw blurRad="38100" dist="38100" dir="2700000" algn="tl">
                    <a:srgbClr val="000000">
                      <a:alpha val="43137"/>
                    </a:srgbClr>
                  </a:outerShdw>
                </a:effectLst>
                <a:sym typeface="Wingdings" pitchFamily="2" charset="2"/>
              </a:endParaRPr>
            </a:p>
          </p:txBody>
        </p:sp>
        <p:sp>
          <p:nvSpPr>
            <p:cNvPr id="38" name="Rounded Rectangle 37"/>
            <p:cNvSpPr/>
            <p:nvPr/>
          </p:nvSpPr>
          <p:spPr>
            <a:xfrm>
              <a:off x="267981" y="4087266"/>
              <a:ext cx="1942853" cy="873521"/>
            </a:xfrm>
            <a:prstGeom prst="roundRect">
              <a:avLst>
                <a:gd name="adj" fmla="val 4712"/>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45720" tIns="54864" rIns="45720" bIns="45720" numCol="1" rtlCol="0" anchor="t" anchorCtr="0" compatLnSpc="1">
              <a:prstTxWarp prst="textNoShape">
                <a:avLst/>
              </a:prstTxWarp>
              <a:noAutofit/>
            </a:bodyPr>
            <a:lstStyle/>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a:p>
              <a:pPr marL="0" lvl="1" algn="ctr" fontAlgn="base">
                <a:lnSpc>
                  <a:spcPct val="90000"/>
                </a:lnSpc>
                <a:spcBef>
                  <a:spcPts val="200"/>
                </a:spcBef>
                <a:spcAft>
                  <a:spcPts val="200"/>
                </a:spcAft>
                <a:buClr>
                  <a:srgbClr val="FFFF99"/>
                </a:buClr>
                <a:buSzPct val="90000"/>
                <a:tabLst>
                  <a:tab pos="4572000" algn="r"/>
                </a:tabLst>
                <a:defRPr/>
              </a:pPr>
              <a:endParaRPr lang="en-US" altLang="zh-CN" sz="1050" b="1" dirty="0">
                <a:ln>
                  <a:solidFill>
                    <a:srgbClr val="000000">
                      <a:alpha val="0"/>
                    </a:srgbClr>
                  </a:solidFill>
                </a:ln>
                <a:solidFill>
                  <a:srgbClr val="FFFFFF"/>
                </a:solidFill>
                <a:effectLst>
                  <a:outerShdw blurRad="38100" dist="38100" dir="2700000" algn="tl">
                    <a:srgbClr val="000000">
                      <a:alpha val="43137"/>
                    </a:srgbClr>
                  </a:outerShdw>
                </a:effectLst>
                <a:sym typeface="Wingdings" pitchFamily="2" charset="2"/>
              </a:endParaRPr>
            </a:p>
          </p:txBody>
        </p:sp>
        <p:pic>
          <p:nvPicPr>
            <p:cNvPr id="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209853"/>
              <a:ext cx="801415" cy="73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0" name="Group 59"/>
          <p:cNvGrpSpPr/>
          <p:nvPr/>
        </p:nvGrpSpPr>
        <p:grpSpPr>
          <a:xfrm>
            <a:off x="4750862" y="1499639"/>
            <a:ext cx="2080487" cy="1691253"/>
            <a:chOff x="5263097" y="1089675"/>
            <a:chExt cx="2981311" cy="1691253"/>
          </a:xfrm>
        </p:grpSpPr>
        <p:sp>
          <p:nvSpPr>
            <p:cNvPr id="19" name="Round Same Side Corner Rectangle 18"/>
            <p:cNvSpPr/>
            <p:nvPr/>
          </p:nvSpPr>
          <p:spPr bwMode="auto">
            <a:xfrm>
              <a:off x="5263097" y="1089675"/>
              <a:ext cx="2981311" cy="169125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p:txBody>
        </p:sp>
        <p:sp>
          <p:nvSpPr>
            <p:cNvPr id="20" name="Rounded Rectangle 19"/>
            <p:cNvSpPr/>
            <p:nvPr/>
          </p:nvSpPr>
          <p:spPr>
            <a:xfrm>
              <a:off x="5362403" y="1119822"/>
              <a:ext cx="2741098" cy="564110"/>
            </a:xfrm>
            <a:prstGeom prst="roundRect">
              <a:avLst>
                <a:gd name="adj" fmla="val 16727"/>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spcBef>
                  <a:spcPct val="0"/>
                </a:spcBef>
                <a:spcAft>
                  <a:spcPct val="0"/>
                </a:spcAft>
                <a:buClr>
                  <a:srgbClr val="003366"/>
                </a:buClr>
                <a:buSzPct val="100000"/>
                <a:tabLst>
                  <a:tab pos="4571460" algn="r"/>
                </a:tabLst>
                <a:defRPr/>
              </a:pPr>
              <a:r>
                <a:rPr lang="en-US" altLang="zh-CN" sz="1400" b="1" dirty="0">
                  <a:solidFill>
                    <a:srgbClr val="FFFFFF"/>
                  </a:solidFill>
                  <a:effectLst>
                    <a:outerShdw blurRad="38100" dist="38100" dir="2700000" algn="tl">
                      <a:srgbClr val="000000">
                        <a:alpha val="43137"/>
                      </a:srgbClr>
                    </a:outerShdw>
                  </a:effectLst>
                  <a:sym typeface="Wingdings" pitchFamily="2" charset="2"/>
                </a:rPr>
                <a:t>Migration de Base de </a:t>
              </a:r>
              <a:r>
                <a:rPr lang="en-US" altLang="zh-CN" sz="1400" b="1" dirty="0" err="1">
                  <a:solidFill>
                    <a:srgbClr val="FFFFFF"/>
                  </a:solidFill>
                  <a:effectLst>
                    <a:outerShdw blurRad="38100" dist="38100" dir="2700000" algn="tl">
                      <a:srgbClr val="000000">
                        <a:alpha val="43137"/>
                      </a:srgbClr>
                    </a:outerShdw>
                  </a:effectLst>
                  <a:sym typeface="Wingdings" pitchFamily="2" charset="2"/>
                </a:rPr>
                <a:t>Données</a:t>
              </a:r>
              <a:r>
                <a:rPr lang="en-US" altLang="zh-CN" sz="1400" b="1" dirty="0">
                  <a:solidFill>
                    <a:srgbClr val="FFFFFF"/>
                  </a:solidFill>
                  <a:effectLst>
                    <a:outerShdw blurRad="38100" dist="38100" dir="2700000" algn="tl">
                      <a:srgbClr val="000000">
                        <a:alpha val="43137"/>
                      </a:srgbClr>
                    </a:outerShdw>
                  </a:effectLst>
                  <a:sym typeface="Wingdings" pitchFamily="2" charset="2"/>
                </a:rPr>
                <a:t>, Backup</a:t>
              </a:r>
            </a:p>
          </p:txBody>
        </p:sp>
        <p:sp>
          <p:nvSpPr>
            <p:cNvPr id="21" name="Rounded Rectangle 20"/>
            <p:cNvSpPr/>
            <p:nvPr/>
          </p:nvSpPr>
          <p:spPr>
            <a:xfrm>
              <a:off x="5324664" y="1748841"/>
              <a:ext cx="2692235" cy="907511"/>
            </a:xfrm>
            <a:prstGeom prst="roundRect">
              <a:avLst>
                <a:gd name="adj" fmla="val 4712"/>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p:txBody>
        </p:sp>
        <p:pic>
          <p:nvPicPr>
            <p:cNvPr id="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000" y="1920074"/>
              <a:ext cx="1649865" cy="56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1" name="Group 60"/>
          <p:cNvGrpSpPr/>
          <p:nvPr/>
        </p:nvGrpSpPr>
        <p:grpSpPr>
          <a:xfrm>
            <a:off x="7020272" y="1500326"/>
            <a:ext cx="2080487" cy="1735420"/>
            <a:chOff x="8979212" y="1045509"/>
            <a:chExt cx="3141266" cy="1735420"/>
          </a:xfrm>
        </p:grpSpPr>
        <p:sp>
          <p:nvSpPr>
            <p:cNvPr id="27" name="Round Same Side Corner Rectangle 26"/>
            <p:cNvSpPr/>
            <p:nvPr/>
          </p:nvSpPr>
          <p:spPr bwMode="auto">
            <a:xfrm>
              <a:off x="8979212" y="1045509"/>
              <a:ext cx="3141266" cy="1735420"/>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defRPr/>
              </a:pPr>
              <a:endParaRPr lang="en-US" sz="1100" kern="0" dirty="0">
                <a:ln>
                  <a:solidFill>
                    <a:prstClr val="white">
                      <a:alpha val="0"/>
                    </a:prstClr>
                  </a:solidFill>
                </a:ln>
                <a:solidFill>
                  <a:srgbClr val="FFFFFF"/>
                </a:solidFill>
                <a:cs typeface="Arial" pitchFamily="34" charset="0"/>
              </a:endParaRPr>
            </a:p>
          </p:txBody>
        </p:sp>
        <p:sp>
          <p:nvSpPr>
            <p:cNvPr id="29" name="Rounded Rectangle 28"/>
            <p:cNvSpPr/>
            <p:nvPr/>
          </p:nvSpPr>
          <p:spPr>
            <a:xfrm>
              <a:off x="9119248" y="1075106"/>
              <a:ext cx="2870495" cy="604540"/>
            </a:xfrm>
            <a:prstGeom prst="roundRect">
              <a:avLst>
                <a:gd name="adj" fmla="val 14162"/>
              </a:avLst>
            </a:prstGeom>
            <a:solidFill>
              <a:srgbClr val="5DBAFF"/>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45720" tIns="54864" rIns="45720" bIns="36576" numCol="1" rtlCol="0" anchor="ctr" anchorCtr="0" compatLnSpc="1">
              <a:prstTxWarp prst="textNoShape">
                <a:avLst/>
              </a:prstTxWarp>
              <a:noAutofit/>
            </a:bodyPr>
            <a:lstStyle/>
            <a:p>
              <a:pPr marL="0" lvl="1" algn="ctr" fontAlgn="base">
                <a:buClr>
                  <a:srgbClr val="FFFF99"/>
                </a:buClr>
                <a:buSzPct val="90000"/>
                <a:defRPr/>
              </a:pPr>
              <a:r>
                <a:rPr lang="en-US" altLang="zh-CN" sz="1400" b="1" dirty="0">
                  <a:solidFill>
                    <a:srgbClr val="FFFFFF"/>
                  </a:solidFill>
                  <a:effectLst>
                    <a:outerShdw blurRad="38100" dist="38100" dir="2700000" algn="tl">
                      <a:srgbClr val="000000">
                        <a:alpha val="43137"/>
                      </a:srgbClr>
                    </a:outerShdw>
                  </a:effectLst>
                </a:rPr>
                <a:t>Solutions de </a:t>
              </a:r>
              <a:r>
                <a:rPr lang="en-US" altLang="zh-CN" sz="1400" b="1" dirty="0" err="1">
                  <a:solidFill>
                    <a:srgbClr val="FFFFFF"/>
                  </a:solidFill>
                  <a:effectLst>
                    <a:outerShdw blurRad="38100" dist="38100" dir="2700000" algn="tl">
                      <a:srgbClr val="000000">
                        <a:alpha val="43137"/>
                      </a:srgbClr>
                    </a:outerShdw>
                  </a:effectLst>
                </a:rPr>
                <a:t>Stockage</a:t>
              </a:r>
              <a:endParaRPr lang="en-US" altLang="zh-CN" sz="1400" b="1" dirty="0">
                <a:solidFill>
                  <a:srgbClr val="FFFFFF"/>
                </a:solidFill>
                <a:effectLst>
                  <a:outerShdw blurRad="38100" dist="38100" dir="2700000" algn="tl">
                    <a:srgbClr val="000000">
                      <a:alpha val="43137"/>
                    </a:srgbClr>
                  </a:outerShdw>
                </a:effectLst>
              </a:endParaRPr>
            </a:p>
          </p:txBody>
        </p:sp>
        <p:sp>
          <p:nvSpPr>
            <p:cNvPr id="30" name="Rounded Rectangle 29"/>
            <p:cNvSpPr/>
            <p:nvPr/>
          </p:nvSpPr>
          <p:spPr bwMode="auto">
            <a:xfrm rot="10800000">
              <a:off x="9125163" y="1711473"/>
              <a:ext cx="2870494" cy="921891"/>
            </a:xfrm>
            <a:prstGeom prst="roundRect">
              <a:avLst>
                <a:gd name="adj" fmla="val 6124"/>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45720" tIns="54864" rIns="45720" bIns="36576" numCol="1" rtlCol="0" anchor="t" anchorCtr="0" compatLnSpc="1">
              <a:prstTxWarp prst="textNoShape">
                <a:avLst/>
              </a:prstTxWarp>
              <a:noAutofit/>
            </a:bodyPr>
            <a:lstStyle/>
            <a:p>
              <a:endParaRPr lang="en-US" altLang="zh-CN" dirty="0">
                <a:solidFill>
                  <a:srgbClr val="FFFFFF"/>
                </a:solidFill>
              </a:endParaRPr>
            </a:p>
          </p:txBody>
        </p:sp>
        <p:pic>
          <p:nvPicPr>
            <p:cNvPr id="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2144" y="1839205"/>
              <a:ext cx="1286600" cy="64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7" name="Group 66"/>
          <p:cNvGrpSpPr/>
          <p:nvPr/>
        </p:nvGrpSpPr>
        <p:grpSpPr>
          <a:xfrm>
            <a:off x="3635896" y="3933055"/>
            <a:ext cx="2080487" cy="1728193"/>
            <a:chOff x="4750862" y="3903620"/>
            <a:chExt cx="2080487" cy="1728193"/>
          </a:xfrm>
        </p:grpSpPr>
        <p:sp>
          <p:nvSpPr>
            <p:cNvPr id="65" name="Round Same Side Corner Rectangle 64"/>
            <p:cNvSpPr/>
            <p:nvPr/>
          </p:nvSpPr>
          <p:spPr bwMode="auto">
            <a:xfrm>
              <a:off x="4750862" y="3903620"/>
              <a:ext cx="2080487" cy="172819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p:txBody>
        </p:sp>
        <p:sp>
          <p:nvSpPr>
            <p:cNvPr id="24" name="Rounded Rectangle 23"/>
            <p:cNvSpPr/>
            <p:nvPr/>
          </p:nvSpPr>
          <p:spPr bwMode="auto">
            <a:xfrm rot="10800000">
              <a:off x="4800870" y="4590472"/>
              <a:ext cx="1968546" cy="940111"/>
            </a:xfrm>
            <a:prstGeom prst="roundRect">
              <a:avLst>
                <a:gd name="adj" fmla="val 6893"/>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l="50000" t="50000" r="50000" b="50000"/>
              </a:path>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0" tIns="0" rIns="0" bIns="0" numCol="1" rtlCol="0" anchor="ctr" anchorCtr="0" compatLnSpc="1">
              <a:prstTxWarp prst="textNoShape">
                <a:avLst/>
              </a:prstTxWarp>
            </a:bodyPr>
            <a:lstStyle/>
            <a:p>
              <a:pPr algn="ctr" fontAlgn="base">
                <a:lnSpc>
                  <a:spcPct val="80000"/>
                </a:lnSpc>
                <a:spcBef>
                  <a:spcPct val="0"/>
                </a:spcBef>
                <a:spcAft>
                  <a:spcPct val="0"/>
                </a:spcAft>
                <a:defRPr/>
              </a:pPr>
              <a:endParaRPr lang="en-US" altLang="zh-CN" sz="4800" spc="-144" dirty="0">
                <a:ln w="3175">
                  <a:noFill/>
                </a:ln>
                <a:solidFill>
                  <a:srgbClr val="FFFFFF"/>
                </a:solidFill>
                <a:effectLst>
                  <a:outerShdw blurRad="38100" dist="38100" dir="2700000" algn="tl">
                    <a:srgbClr val="000000">
                      <a:alpha val="43137"/>
                    </a:srgbClr>
                  </a:outerShdw>
                </a:effectLst>
                <a:latin typeface="Segoe Light" pitchFamily="34" charset="0"/>
                <a:cs typeface="Arial" charset="0"/>
              </a:endParaRPr>
            </a:p>
          </p:txBody>
        </p:sp>
        <p:sp>
          <p:nvSpPr>
            <p:cNvPr id="25" name="Rounded Rectangle 24"/>
            <p:cNvSpPr/>
            <p:nvPr/>
          </p:nvSpPr>
          <p:spPr>
            <a:xfrm>
              <a:off x="4800875" y="3953353"/>
              <a:ext cx="1969485" cy="577490"/>
            </a:xfrm>
            <a:prstGeom prst="roundRect">
              <a:avLst>
                <a:gd name="adj" fmla="val 14162"/>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45720" tIns="54864" rIns="45720" bIns="36576" numCol="1" rtlCol="0" anchor="ctr" anchorCtr="0" compatLnSpc="1">
              <a:prstTxWarp prst="textNoShape">
                <a:avLst/>
              </a:prstTxWarp>
              <a:noAutofit/>
            </a:bodyPr>
            <a:lstStyle/>
            <a:p>
              <a:pPr marL="0" lvl="1" algn="ctr" fontAlgn="base">
                <a:buClr>
                  <a:srgbClr val="FFFF99"/>
                </a:buClr>
                <a:buSzPct val="90000"/>
                <a:defRPr/>
              </a:pPr>
              <a:r>
                <a:rPr lang="en-US" altLang="zh-CN" sz="1400" b="1" dirty="0" err="1">
                  <a:solidFill>
                    <a:srgbClr val="FFFFFF"/>
                  </a:solidFill>
                  <a:effectLst>
                    <a:outerShdw blurRad="38100" dist="38100" dir="2700000" algn="tl">
                      <a:srgbClr val="000000">
                        <a:alpha val="43137"/>
                      </a:srgbClr>
                    </a:outerShdw>
                  </a:effectLst>
                </a:rPr>
                <a:t>Mobilité</a:t>
              </a:r>
              <a:endParaRPr lang="en-US" altLang="zh-CN" sz="1400" b="1" dirty="0">
                <a:solidFill>
                  <a:srgbClr val="FFFFFF"/>
                </a:solidFill>
                <a:effectLst>
                  <a:outerShdw blurRad="38100" dist="38100" dir="2700000" algn="tl">
                    <a:srgbClr val="000000">
                      <a:alpha val="43137"/>
                    </a:srgbClr>
                  </a:outerShdw>
                </a:effectLst>
              </a:endParaRPr>
            </a:p>
          </p:txBody>
        </p:sp>
        <p:pic>
          <p:nvPicPr>
            <p:cNvPr id="44" name="Picture 2" descr="http://www.webdesignhot.com/wp-content/uploads/2010/07/VectoriPhone4.jpg"/>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9388" y="4602868"/>
              <a:ext cx="872473" cy="84235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www.letstalk.com/img/prod/cell-phones/att/samsung/samsung-focus-att_xl.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94637" y="4696265"/>
              <a:ext cx="777564" cy="676951"/>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ound Same Side Corner Rectangle 45"/>
          <p:cNvSpPr/>
          <p:nvPr/>
        </p:nvSpPr>
        <p:spPr bwMode="auto">
          <a:xfrm>
            <a:off x="2495322" y="1484782"/>
            <a:ext cx="2080487" cy="1728193"/>
          </a:xfrm>
          <a:prstGeom prst="round2SameRect">
            <a:avLst>
              <a:gd name="adj1" fmla="val 6110"/>
              <a:gd name="adj2" fmla="val 0"/>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548640" rIns="91440" bIns="45716" numCol="1" rtlCol="0" anchor="t" anchorCtr="0" compatLnSpc="1">
            <a:prstTxWarp prst="textNoShape">
              <a:avLst/>
            </a:prstTxWarp>
            <a:noAutofit/>
          </a:bodyPr>
          <a:lstStyle/>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a:p>
            <a:pPr marL="0" lvl="1" defTabSz="1040502" eaLnBrk="0" fontAlgn="base" hangingPunct="0">
              <a:spcBef>
                <a:spcPts val="200"/>
              </a:spcBef>
              <a:spcAft>
                <a:spcPts val="200"/>
              </a:spcAft>
              <a:buClr>
                <a:srgbClr val="92D050">
                  <a:lumMod val="75000"/>
                </a:srgbClr>
              </a:buClr>
              <a:buSzPct val="100000"/>
              <a:tabLst>
                <a:tab pos="4571460" algn="r"/>
              </a:tabLst>
            </a:pPr>
            <a:endParaRPr lang="en-US" sz="1100" kern="0" dirty="0">
              <a:ln>
                <a:solidFill>
                  <a:prstClr val="white">
                    <a:alpha val="0"/>
                  </a:prstClr>
                </a:solidFill>
              </a:ln>
              <a:solidFill>
                <a:srgbClr val="FFFFFF"/>
              </a:solidFill>
              <a:cs typeface="Arial" pitchFamily="34" charset="0"/>
            </a:endParaRPr>
          </a:p>
        </p:txBody>
      </p:sp>
      <p:sp>
        <p:nvSpPr>
          <p:cNvPr id="47" name="Rounded Rectangle 46"/>
          <p:cNvSpPr/>
          <p:nvPr/>
        </p:nvSpPr>
        <p:spPr>
          <a:xfrm>
            <a:off x="2552716" y="1530084"/>
            <a:ext cx="1912856" cy="502227"/>
          </a:xfrm>
          <a:prstGeom prst="roundRect">
            <a:avLst>
              <a:gd name="adj" fmla="val 16727"/>
            </a:avLst>
          </a:prstGeom>
          <a:solidFill>
            <a:srgbClr val="00B0F0"/>
          </a:solidFill>
          <a:ln w="3175" cap="flat" cmpd="sng" algn="ctr">
            <a:gradFill flip="none" rotWithShape="1">
              <a:gsLst>
                <a:gs pos="0">
                  <a:schemeClr val="bg1">
                    <a:alpha val="0"/>
                  </a:schemeClr>
                </a:gs>
                <a:gs pos="50000">
                  <a:schemeClr val="bg1">
                    <a:alpha val="50000"/>
                  </a:schemeClr>
                </a:gs>
                <a:gs pos="100000">
                  <a:schemeClr val="bg1"/>
                </a:gs>
              </a:gsLst>
              <a:lin ang="16200000" scaled="1"/>
              <a:tileRect/>
            </a:gradFill>
            <a:prstDash val="solid"/>
            <a:round/>
            <a:headEnd type="none" w="med" len="med"/>
            <a:tailEnd type="none" w="med" len="med"/>
          </a:ln>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spcBef>
                <a:spcPct val="0"/>
              </a:spcBef>
              <a:spcAft>
                <a:spcPct val="0"/>
              </a:spcAft>
              <a:buClr>
                <a:srgbClr val="003366"/>
              </a:buClr>
              <a:buSzPct val="100000"/>
              <a:tabLst>
                <a:tab pos="4571460" algn="r"/>
              </a:tabLst>
              <a:defRPr/>
            </a:pPr>
            <a:r>
              <a:rPr lang="en-US" altLang="zh-CN" sz="1400" b="1" dirty="0">
                <a:solidFill>
                  <a:srgbClr val="FFFFFF"/>
                </a:solidFill>
                <a:effectLst>
                  <a:outerShdw blurRad="38100" dist="38100" dir="2700000" algn="tl">
                    <a:srgbClr val="000000">
                      <a:alpha val="43137"/>
                    </a:srgbClr>
                  </a:outerShdw>
                </a:effectLst>
                <a:sym typeface="Wingdings" pitchFamily="2" charset="2"/>
              </a:rPr>
              <a:t>Extension de SharePoint</a:t>
            </a:r>
          </a:p>
        </p:txBody>
      </p:sp>
      <p:sp>
        <p:nvSpPr>
          <p:cNvPr id="48" name="Rounded Rectangle 47"/>
          <p:cNvSpPr/>
          <p:nvPr/>
        </p:nvSpPr>
        <p:spPr>
          <a:xfrm>
            <a:off x="2590582" y="2098072"/>
            <a:ext cx="1878757" cy="919413"/>
          </a:xfrm>
          <a:prstGeom prst="roundRect">
            <a:avLst>
              <a:gd name="adj" fmla="val 4712"/>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45720" tIns="54864" rIns="45720" bIns="36576" numCol="1" rtlCol="0" anchor="t" anchorCtr="0" compatLnSpc="1">
            <a:prstTxWarp prst="textNoShape">
              <a:avLst/>
            </a:prstTxWarp>
            <a:noAutofit/>
          </a:bodyPr>
          <a:lstStyle/>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a:p>
            <a:pPr marL="0" lvl="1" algn="ctr" defTabSz="1040502" eaLnBrk="0" fontAlgn="base" hangingPunct="0">
              <a:lnSpc>
                <a:spcPct val="90000"/>
              </a:lnSpc>
              <a:spcBef>
                <a:spcPct val="0"/>
              </a:spcBef>
              <a:spcAft>
                <a:spcPct val="0"/>
              </a:spcAft>
              <a:buClr>
                <a:srgbClr val="003366"/>
              </a:buClr>
              <a:buSzPct val="100000"/>
              <a:tabLst>
                <a:tab pos="4571460" algn="r"/>
              </a:tabLst>
              <a:defRPr/>
            </a:pPr>
            <a:endParaRPr lang="en-US" altLang="zh-CN" sz="1000" dirty="0">
              <a:solidFill>
                <a:srgbClr val="FFFFFF"/>
              </a:solidFill>
              <a:sym typeface="Wingdings" pitchFamily="2" charset="2"/>
            </a:endParaRPr>
          </a:p>
        </p:txBody>
      </p:sp>
      <p:pic>
        <p:nvPicPr>
          <p:cNvPr id="50"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994610" y="2127950"/>
            <a:ext cx="1053024" cy="877603"/>
          </a:xfrm>
          <a:prstGeom prst="rect">
            <a:avLst/>
          </a:prstGeom>
          <a:gradFill flip="none" rotWithShape="1">
            <a:gsLst>
              <a:gs pos="0">
                <a:schemeClr val="tx2">
                  <a:lumMod val="20000"/>
                  <a:lumOff val="80000"/>
                  <a:shade val="30000"/>
                  <a:satMod val="115000"/>
                  <a:alpha val="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ln>
            <a:noFill/>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891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1856" y="316843"/>
            <a:ext cx="7943444" cy="914400"/>
          </a:xfrm>
        </p:spPr>
        <p:txBody>
          <a:bodyPr>
            <a:normAutofit/>
          </a:bodyPr>
          <a:lstStyle/>
          <a:p>
            <a:r>
              <a:rPr lang="fr-FR" sz="2400" dirty="0"/>
              <a:t>Intégration dans la </a:t>
            </a:r>
            <a:r>
              <a:rPr lang="fr-FR" sz="2400" dirty="0" err="1"/>
              <a:t>prod</a:t>
            </a:r>
            <a:r>
              <a:rPr lang="fr-FR" sz="2400" dirty="0"/>
              <a:t> : OPERATIONS</a:t>
            </a:r>
            <a:endParaRPr lang="en-US" sz="2400" dirty="0"/>
          </a:p>
        </p:txBody>
      </p:sp>
      <p:sp>
        <p:nvSpPr>
          <p:cNvPr id="2" name="Slide Number Placeholder 1"/>
          <p:cNvSpPr>
            <a:spLocks noGrp="1"/>
          </p:cNvSpPr>
          <p:nvPr>
            <p:ph type="sldNum" sz="quarter" idx="4294967295"/>
          </p:nvPr>
        </p:nvSpPr>
        <p:spPr>
          <a:xfrm>
            <a:off x="6741381" y="6492875"/>
            <a:ext cx="2346960" cy="365125"/>
          </a:xfrm>
          <a:prstGeom prst="rect">
            <a:avLst/>
          </a:prstGeom>
        </p:spPr>
        <p:txBody>
          <a:bodyPr/>
          <a:lstStyle/>
          <a:p>
            <a:r>
              <a:rPr lang="en-US"/>
              <a:t>Slide </a:t>
            </a:r>
            <a:fld id="{40E23B03-6AFE-40A9-BC2C-E89E0B2C5091}" type="slidenum">
              <a:rPr lang="en-US" smtClean="0"/>
              <a:pPr/>
              <a:t>21</a:t>
            </a:fld>
            <a:endParaRPr lang="en-US" dirty="0"/>
          </a:p>
        </p:txBody>
      </p:sp>
      <p:pic>
        <p:nvPicPr>
          <p:cNvPr id="1032" name="Picture 8" descr="http://blogs.virtualizationadmin.com/conger/wp-content/blogs/49/files/2010/11/s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380" y="3683358"/>
            <a:ext cx="1160155" cy="7458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7583" y="792751"/>
            <a:ext cx="7915714" cy="1169551"/>
          </a:xfrm>
          <a:prstGeom prst="rect">
            <a:avLst/>
          </a:prstGeom>
          <a:noFill/>
        </p:spPr>
        <p:txBody>
          <a:bodyPr wrap="square" rtlCol="0">
            <a:spAutoFit/>
          </a:bodyPr>
          <a:lstStyle/>
          <a:p>
            <a:pPr marL="457200" indent="-457200">
              <a:lnSpc>
                <a:spcPct val="150000"/>
              </a:lnSpc>
              <a:buAutoNum type="arabicParenR"/>
            </a:pPr>
            <a:r>
              <a:rPr lang="fr-FR" sz="2000" b="1" dirty="0">
                <a:solidFill>
                  <a:schemeClr val="bg1"/>
                </a:solidFill>
              </a:rPr>
              <a:t>La console de management de Windows Azure</a:t>
            </a:r>
          </a:p>
          <a:p>
            <a:pPr marL="914400" lvl="1" indent="-457200">
              <a:buFont typeface="Arial" pitchFamily="34" charset="0"/>
              <a:buChar char="•"/>
            </a:pPr>
            <a:r>
              <a:rPr lang="fr-FR" sz="2000" dirty="0">
                <a:solidFill>
                  <a:schemeClr val="bg1"/>
                </a:solidFill>
              </a:rPr>
              <a:t>Une console web pour piloter Azure</a:t>
            </a:r>
          </a:p>
          <a:p>
            <a:pPr marL="914400" lvl="1" indent="-457200">
              <a:buFont typeface="Arial" pitchFamily="34" charset="0"/>
              <a:buChar char="•"/>
            </a:pPr>
            <a:r>
              <a:rPr lang="fr-FR" sz="2000" dirty="0">
                <a:solidFill>
                  <a:schemeClr val="bg1"/>
                </a:solidFill>
              </a:rPr>
              <a:t>Toutes les fonctions accessibles par API</a:t>
            </a:r>
          </a:p>
        </p:txBody>
      </p:sp>
      <p:pic>
        <p:nvPicPr>
          <p:cNvPr id="1026" name="Picture 2" descr="http://blogs.technet.com/resized-image.ashx/__size/550x0/__key/CommunityServer-Blogs-Components-WeblogFiles/00-00-00-59-30/0121.concer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36" y="3451508"/>
            <a:ext cx="3929844" cy="2929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s.msdn.com/cfs-file.ashx/__key/CommunityServer-Blogs-Components-WeblogFiles/00-00-01-41-27-metablogapi/6180.clip_5F00_image002_5F00_17CC1C8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143" y="4916269"/>
            <a:ext cx="4402541" cy="1868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http://blogs.technet.com/cfs-file.ashx/__key/communityserver-blogs-components-weblogfiles/00-00-00-55-93-metablogapi/8666.image_5F00_414F8F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033" y="3618963"/>
            <a:ext cx="3304540" cy="18030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7582" y="2127409"/>
            <a:ext cx="8718991" cy="1169551"/>
          </a:xfrm>
          <a:prstGeom prst="rect">
            <a:avLst/>
          </a:prstGeom>
          <a:noFill/>
        </p:spPr>
        <p:txBody>
          <a:bodyPr wrap="square" rtlCol="0">
            <a:spAutoFit/>
          </a:bodyPr>
          <a:lstStyle/>
          <a:p>
            <a:pPr>
              <a:lnSpc>
                <a:spcPct val="150000"/>
              </a:lnSpc>
            </a:pPr>
            <a:r>
              <a:rPr lang="fr-FR" sz="2000" b="1" dirty="0">
                <a:solidFill>
                  <a:schemeClr val="bg1"/>
                </a:solidFill>
              </a:rPr>
              <a:t>2)   Pilotage centralisé de mes </a:t>
            </a:r>
            <a:r>
              <a:rPr lang="fr-FR" sz="2000" b="1" dirty="0" err="1">
                <a:solidFill>
                  <a:schemeClr val="bg1"/>
                </a:solidFill>
              </a:rPr>
              <a:t>clouds</a:t>
            </a:r>
            <a:r>
              <a:rPr lang="fr-FR" sz="2000" b="1" dirty="0">
                <a:solidFill>
                  <a:schemeClr val="bg1"/>
                </a:solidFill>
              </a:rPr>
              <a:t> avec System Center</a:t>
            </a:r>
          </a:p>
          <a:p>
            <a:pPr marL="800100" lvl="1" indent="-342900">
              <a:buFont typeface="Arial" pitchFamily="34" charset="0"/>
              <a:buChar char="•"/>
            </a:pPr>
            <a:r>
              <a:rPr lang="fr-FR" sz="2000" dirty="0">
                <a:solidFill>
                  <a:schemeClr val="bg1"/>
                </a:solidFill>
              </a:rPr>
              <a:t>Une seule console pour tout gérer</a:t>
            </a:r>
          </a:p>
          <a:p>
            <a:pPr marL="800100" lvl="1" indent="-342900">
              <a:buFont typeface="Arial" pitchFamily="34" charset="0"/>
              <a:buChar char="•"/>
            </a:pPr>
            <a:r>
              <a:rPr lang="fr-FR" sz="2000" dirty="0">
                <a:solidFill>
                  <a:schemeClr val="bg1"/>
                </a:solidFill>
              </a:rPr>
              <a:t>La production maitrise ses </a:t>
            </a:r>
            <a:r>
              <a:rPr lang="fr-FR" sz="2000" dirty="0" err="1">
                <a:solidFill>
                  <a:schemeClr val="bg1"/>
                </a:solidFill>
              </a:rPr>
              <a:t>datacenters</a:t>
            </a:r>
            <a:r>
              <a:rPr lang="fr-FR" sz="2000" dirty="0">
                <a:solidFill>
                  <a:schemeClr val="bg1"/>
                </a:solidFill>
              </a:rPr>
              <a:t> et ses espaces </a:t>
            </a:r>
            <a:r>
              <a:rPr lang="fr-FR" sz="2000" dirty="0" err="1">
                <a:solidFill>
                  <a:schemeClr val="bg1"/>
                </a:solidFill>
              </a:rPr>
              <a:t>cloud</a:t>
            </a:r>
            <a:r>
              <a:rPr lang="fr-FR" sz="2000" dirty="0">
                <a:solidFill>
                  <a:schemeClr val="bg1"/>
                </a:solidFill>
              </a:rPr>
              <a:t> publics</a:t>
            </a:r>
          </a:p>
        </p:txBody>
      </p:sp>
    </p:spTree>
    <p:extLst>
      <p:ext uri="{BB962C8B-B14F-4D97-AF65-F5344CB8AC3E}">
        <p14:creationId xmlns:p14="http://schemas.microsoft.com/office/powerpoint/2010/main" val="27963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500"/>
                                        <p:tgtEl>
                                          <p:spTgt spid="103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1856" y="316843"/>
            <a:ext cx="7943444" cy="914400"/>
          </a:xfrm>
        </p:spPr>
        <p:txBody>
          <a:bodyPr>
            <a:normAutofit/>
          </a:bodyPr>
          <a:lstStyle/>
          <a:p>
            <a:r>
              <a:rPr lang="fr-FR" sz="2400" dirty="0"/>
              <a:t>Intégration dans la </a:t>
            </a:r>
            <a:r>
              <a:rPr lang="fr-FR" sz="2400" dirty="0" err="1"/>
              <a:t>prod</a:t>
            </a:r>
            <a:r>
              <a:rPr lang="fr-FR" sz="2400" dirty="0"/>
              <a:t> : SUPERVISION</a:t>
            </a:r>
            <a:endParaRPr lang="en-US" sz="2400" dirty="0"/>
          </a:p>
        </p:txBody>
      </p:sp>
      <p:sp>
        <p:nvSpPr>
          <p:cNvPr id="2" name="Slide Number Placeholder 1"/>
          <p:cNvSpPr>
            <a:spLocks noGrp="1"/>
          </p:cNvSpPr>
          <p:nvPr>
            <p:ph type="sldNum" sz="quarter" idx="4294967295"/>
          </p:nvPr>
        </p:nvSpPr>
        <p:spPr>
          <a:xfrm>
            <a:off x="6741381" y="6492875"/>
            <a:ext cx="2346960" cy="365125"/>
          </a:xfrm>
          <a:prstGeom prst="rect">
            <a:avLst/>
          </a:prstGeom>
        </p:spPr>
        <p:txBody>
          <a:bodyPr/>
          <a:lstStyle/>
          <a:p>
            <a:r>
              <a:rPr lang="en-US"/>
              <a:t>Slide </a:t>
            </a:r>
            <a:fld id="{40E23B03-6AFE-40A9-BC2C-E89E0B2C5091}" type="slidenum">
              <a:rPr lang="en-US" smtClean="0"/>
              <a:pPr/>
              <a:t>22</a:t>
            </a:fld>
            <a:endParaRPr lang="en-US" dirty="0"/>
          </a:p>
        </p:txBody>
      </p:sp>
      <p:sp>
        <p:nvSpPr>
          <p:cNvPr id="6" name="TextBox 5"/>
          <p:cNvSpPr txBox="1"/>
          <p:nvPr/>
        </p:nvSpPr>
        <p:spPr>
          <a:xfrm>
            <a:off x="257583" y="792750"/>
            <a:ext cx="7915714" cy="3108543"/>
          </a:xfrm>
          <a:prstGeom prst="rect">
            <a:avLst/>
          </a:prstGeom>
          <a:noFill/>
        </p:spPr>
        <p:txBody>
          <a:bodyPr wrap="square" rtlCol="0">
            <a:spAutoFit/>
          </a:bodyPr>
          <a:lstStyle/>
          <a:p>
            <a:pPr marL="457200" indent="-457200">
              <a:lnSpc>
                <a:spcPct val="150000"/>
              </a:lnSpc>
              <a:buAutoNum type="arabicParenR"/>
            </a:pPr>
            <a:r>
              <a:rPr lang="fr-FR" sz="2000" b="1" dirty="0">
                <a:solidFill>
                  <a:schemeClr val="bg1"/>
                </a:solidFill>
              </a:rPr>
              <a:t>La supervision Azure est intégrée dans System Center</a:t>
            </a:r>
          </a:p>
          <a:p>
            <a:pPr marL="914400" lvl="1" indent="-457200">
              <a:lnSpc>
                <a:spcPct val="150000"/>
              </a:lnSpc>
              <a:buFont typeface="Arial" pitchFamily="34" charset="0"/>
              <a:buChar char="•"/>
            </a:pPr>
            <a:r>
              <a:rPr lang="fr-FR" sz="2000" dirty="0">
                <a:solidFill>
                  <a:schemeClr val="bg1"/>
                </a:solidFill>
              </a:rPr>
              <a:t>Toutes les logs et métriques de perfs Azure sont exploitables</a:t>
            </a:r>
          </a:p>
          <a:p>
            <a:pPr marL="914400" lvl="1" indent="-457200">
              <a:lnSpc>
                <a:spcPct val="150000"/>
              </a:lnSpc>
              <a:buFont typeface="Arial" pitchFamily="34" charset="0"/>
              <a:buChar char="•"/>
            </a:pPr>
            <a:r>
              <a:rPr lang="fr-FR" sz="2000" dirty="0">
                <a:solidFill>
                  <a:schemeClr val="bg1"/>
                </a:solidFill>
              </a:rPr>
              <a:t>Pas de contrainte sur l’outil utilisé</a:t>
            </a:r>
          </a:p>
          <a:p>
            <a:pPr marL="914400" lvl="1" indent="-457200">
              <a:lnSpc>
                <a:spcPct val="150000"/>
              </a:lnSpc>
              <a:buFont typeface="Arial" pitchFamily="34" charset="0"/>
              <a:buChar char="•"/>
            </a:pPr>
            <a:r>
              <a:rPr lang="fr-FR" sz="2000" dirty="0">
                <a:solidFill>
                  <a:schemeClr val="bg1"/>
                </a:solidFill>
              </a:rPr>
              <a:t>Management Pack Azure pour SC Operations Manager</a:t>
            </a:r>
          </a:p>
          <a:p>
            <a:pPr marL="1371600" lvl="2" indent="-457200">
              <a:buFont typeface="Arial" pitchFamily="34" charset="0"/>
              <a:buChar char="•"/>
            </a:pPr>
            <a:r>
              <a:rPr lang="fr-FR" dirty="0">
                <a:solidFill>
                  <a:schemeClr val="bg1"/>
                </a:solidFill>
              </a:rPr>
              <a:t>Découverte automatique des environnements Azure</a:t>
            </a:r>
          </a:p>
          <a:p>
            <a:pPr marL="1371600" lvl="2" indent="-457200">
              <a:buFont typeface="Arial" pitchFamily="34" charset="0"/>
              <a:buChar char="•"/>
            </a:pPr>
            <a:r>
              <a:rPr lang="fr-FR" dirty="0">
                <a:solidFill>
                  <a:schemeClr val="bg1"/>
                </a:solidFill>
              </a:rPr>
              <a:t>Supervision au fil de l’eau des services Azure</a:t>
            </a:r>
          </a:p>
          <a:p>
            <a:pPr marL="1371600" lvl="2" indent="-457200">
              <a:buFont typeface="Arial" pitchFamily="34" charset="0"/>
              <a:buChar char="•"/>
            </a:pPr>
            <a:r>
              <a:rPr lang="fr-FR" sz="2000" dirty="0">
                <a:solidFill>
                  <a:schemeClr val="bg1"/>
                </a:solidFill>
              </a:rPr>
              <a:t>Actions correctives manuelles ou automatiques</a:t>
            </a:r>
          </a:p>
          <a:p>
            <a:pPr marL="914400" lvl="1" indent="-457200">
              <a:buFont typeface="Arial" pitchFamily="34" charset="0"/>
              <a:buChar char="•"/>
            </a:pPr>
            <a:endParaRPr lang="fr-FR" sz="2000" dirty="0">
              <a:solidFill>
                <a:schemeClr val="bg1"/>
              </a:solidFill>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441" y="3683524"/>
            <a:ext cx="45720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02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0" name="Title 3"/>
          <p:cNvSpPr>
            <a:spLocks noGrp="1"/>
          </p:cNvSpPr>
          <p:nvPr>
            <p:ph type="title"/>
          </p:nvPr>
        </p:nvSpPr>
        <p:spPr>
          <a:xfrm>
            <a:off x="457199" y="274638"/>
            <a:ext cx="8549615" cy="639762"/>
          </a:xfrm>
        </p:spPr>
        <p:txBody>
          <a:bodyPr/>
          <a:lstStyle/>
          <a:p>
            <a:pPr lvl="0"/>
            <a:r>
              <a:rPr lang="en-US" dirty="0" err="1"/>
              <a:t>Modèles</a:t>
            </a:r>
            <a:r>
              <a:rPr lang="en-US" dirty="0"/>
              <a:t> </a:t>
            </a:r>
            <a:r>
              <a:rPr lang="en-US" dirty="0" err="1"/>
              <a:t>d’achat</a:t>
            </a:r>
            <a:r>
              <a:rPr lang="en-US" dirty="0"/>
              <a:t> de Windows Azure </a:t>
            </a:r>
          </a:p>
        </p:txBody>
      </p:sp>
      <p:sp>
        <p:nvSpPr>
          <p:cNvPr id="37" name="Rounded Rectangle 36"/>
          <p:cNvSpPr/>
          <p:nvPr/>
        </p:nvSpPr>
        <p:spPr bwMode="auto">
          <a:xfrm>
            <a:off x="257667" y="1819776"/>
            <a:ext cx="2734915" cy="3168481"/>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r>
              <a:rPr lang="en-US" sz="2400" dirty="0">
                <a:solidFill>
                  <a:srgbClr val="FFFFFF"/>
                </a:solidFill>
                <a:latin typeface="Segoe" pitchFamily="34" charset="0"/>
              </a:rPr>
              <a:t> </a:t>
            </a:r>
          </a:p>
        </p:txBody>
      </p:sp>
      <p:pic>
        <p:nvPicPr>
          <p:cNvPr id="95" name="Picture 94" descr="C:\Users\v-chrif\AppData\Local\Microsoft\Windows\Temporary Internet Files\Low\Content.IE5\ZI7049AB\j0435245[1].png"/>
          <p:cNvPicPr>
            <a:picLocks noChangeAspect="1" noChangeArrowheads="1"/>
          </p:cNvPicPr>
          <p:nvPr/>
        </p:nvPicPr>
        <p:blipFill>
          <a:blip r:embed="rId5" cstate="print"/>
          <a:srcRect/>
          <a:stretch>
            <a:fillRect/>
          </a:stretch>
        </p:blipFill>
        <p:spPr bwMode="auto">
          <a:xfrm>
            <a:off x="997200" y="1193349"/>
            <a:ext cx="1198536" cy="1202095"/>
          </a:xfrm>
          <a:prstGeom prst="ellipse">
            <a:avLst/>
          </a:prstGeom>
          <a:noFill/>
          <a:ln>
            <a:noFill/>
          </a:ln>
        </p:spPr>
      </p:pic>
      <p:sp>
        <p:nvSpPr>
          <p:cNvPr id="43" name="Rectangle 42"/>
          <p:cNvSpPr/>
          <p:nvPr/>
        </p:nvSpPr>
        <p:spPr>
          <a:xfrm>
            <a:off x="249383" y="3148324"/>
            <a:ext cx="2731324" cy="861774"/>
          </a:xfrm>
          <a:prstGeom prst="rect">
            <a:avLst/>
          </a:prstGeom>
        </p:spPr>
        <p:txBody>
          <a:bodyPr wrap="square">
            <a:spAutoFit/>
          </a:bodyPr>
          <a:lstStyle/>
          <a:p>
            <a:pPr marL="0" marR="0" lvl="0" indent="0" algn="ctr" defTabSz="914400" eaLnBrk="1" fontAlgn="base" latinLnBrk="0" hangingPunct="1">
              <a:lnSpc>
                <a:spcPts val="2000"/>
              </a:lnSpc>
              <a:spcBef>
                <a:spcPct val="0"/>
              </a:spcBef>
              <a:spcAft>
                <a:spcPts val="0"/>
              </a:spcAft>
              <a:buClrTx/>
              <a:buSzTx/>
              <a:buFontTx/>
              <a:buNone/>
              <a:tabLst/>
              <a:defRPr/>
            </a:pPr>
            <a:r>
              <a:rPr kumimoji="0" lang="en-US" sz="1600" b="1" i="1" u="none" strike="noStrike" kern="0" cap="none" spc="0" normalizeH="0" baseline="0" noProof="0">
                <a:ln>
                  <a:noFill/>
                </a:ln>
                <a:gradFill>
                  <a:gsLst>
                    <a:gs pos="93000">
                      <a:srgbClr val="FFFFFF"/>
                    </a:gs>
                    <a:gs pos="100000">
                      <a:srgbClr val="FFFFFF"/>
                    </a:gs>
                  </a:gsLst>
                  <a:lin ang="16200000" scaled="0"/>
                </a:gradFill>
                <a:effectLst/>
                <a:uLnTx/>
                <a:uFillTx/>
                <a:latin typeface="Segoe Light"/>
              </a:rPr>
              <a:t>Payez en fonction de l’utilisation et de la croissance</a:t>
            </a:r>
          </a:p>
        </p:txBody>
      </p:sp>
      <p:sp>
        <p:nvSpPr>
          <p:cNvPr id="44" name="TextBox 43"/>
          <p:cNvSpPr txBox="1"/>
          <p:nvPr/>
        </p:nvSpPr>
        <p:spPr>
          <a:xfrm>
            <a:off x="474916" y="4038163"/>
            <a:ext cx="2388314" cy="830997"/>
          </a:xfrm>
          <a:prstGeom prst="rect">
            <a:avLst/>
          </a:prstGeom>
          <a:noFill/>
        </p:spPr>
        <p:txBody>
          <a:bodyPr wrap="square" rtlCol="0">
            <a:spAutoFit/>
          </a:bodyPr>
          <a:lstStyle/>
          <a:p>
            <a:pPr marL="169863" marR="0" lvl="1" indent="-169863" fontAlgn="base">
              <a:lnSpc>
                <a:spcPct val="90000"/>
              </a:lnSpc>
              <a:spcBef>
                <a:spcPct val="20000"/>
              </a:spcBef>
              <a:spcAft>
                <a:spcPct val="0"/>
              </a:spcAft>
              <a:buClrTx/>
              <a:buSzPct val="90000"/>
              <a:buBlip>
                <a:blip r:embed="rId6"/>
              </a:buBlip>
              <a:tabLst/>
              <a:defRPr/>
            </a:pP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Faible</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a:t>
            </a: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coût</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a:t>
            </a: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d’entrée</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et </a:t>
            </a: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flexibilité</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a:p>
            <a:pPr marL="169863" marR="0" lvl="1" indent="-169863" fontAlgn="base">
              <a:lnSpc>
                <a:spcPct val="90000"/>
              </a:lnSpc>
              <a:spcBef>
                <a:spcPct val="20000"/>
              </a:spcBef>
              <a:spcAft>
                <a:spcPct val="0"/>
              </a:spcAft>
              <a:buClrTx/>
              <a:buSzPct val="90000"/>
              <a:buBlip>
                <a:blip r:embed="rId6"/>
              </a:buBlip>
              <a:tabLst/>
              <a:defRPr/>
            </a:pP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Optimisé</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pour le cloud</a:t>
            </a:r>
          </a:p>
          <a:p>
            <a:pPr marL="169863" marR="0" lvl="1" indent="-169863" fontAlgn="base">
              <a:lnSpc>
                <a:spcPct val="90000"/>
              </a:lnSpc>
              <a:spcBef>
                <a:spcPct val="20000"/>
              </a:spcBef>
              <a:spcAft>
                <a:spcPct val="0"/>
              </a:spcAft>
              <a:buClrTx/>
              <a:buSzPct val="90000"/>
              <a:buBlip>
                <a:blip r:embed="rId6"/>
              </a:buBlip>
              <a:tabLst/>
              <a:defRPr/>
            </a:pPr>
            <a:r>
              <a:rPr lang="en-US" sz="1200" dirty="0">
                <a:solidFill>
                  <a:schemeClr val="bg1"/>
                </a:solidFill>
                <a:effectLst>
                  <a:outerShdw blurRad="63500" algn="ctr" rotWithShape="0">
                    <a:schemeClr val="tx1">
                      <a:alpha val="50000"/>
                    </a:schemeClr>
                  </a:outerShdw>
                </a:effectLst>
              </a:rPr>
              <a:t>http://www.microsoft.com/france/windows-azure/ </a:t>
            </a:r>
          </a:p>
        </p:txBody>
      </p:sp>
      <p:sp>
        <p:nvSpPr>
          <p:cNvPr id="46" name="TextBox 45"/>
          <p:cNvSpPr txBox="1"/>
          <p:nvPr/>
        </p:nvSpPr>
        <p:spPr>
          <a:xfrm>
            <a:off x="696753" y="2666426"/>
            <a:ext cx="1820924" cy="353939"/>
          </a:xfrm>
          <a:prstGeom prst="rect">
            <a:avLst/>
          </a:prstGeom>
          <a:effectLst>
            <a:outerShdw blurRad="50800" dist="38100" algn="l" rotWithShape="0">
              <a:prstClr val="black">
                <a:alpha val="40000"/>
              </a:prstClr>
            </a:outerShdw>
          </a:effectLst>
        </p:spPr>
        <p:txBody>
          <a:bodyPr wrap="square" lIns="76197" tIns="38098" rIns="76197" bIns="38098" rtlCol="0">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zh-CN" sz="2000" b="1" i="0" u="none" strike="noStrike" kern="0" cap="none" spc="0" normalizeH="0" baseline="0" noProof="0">
                <a:ln>
                  <a:noFill/>
                </a:ln>
                <a:gradFill>
                  <a:gsLst>
                    <a:gs pos="93000">
                      <a:srgbClr val="FFFFFF"/>
                    </a:gs>
                    <a:gs pos="100000">
                      <a:srgbClr val="FFFFFF"/>
                    </a:gs>
                  </a:gsLst>
                  <a:lin ang="16200000" scaled="0"/>
                </a:gradFill>
                <a:effectLst/>
                <a:uLnTx/>
                <a:uFillTx/>
              </a:rPr>
              <a:t>Consommation</a:t>
            </a:r>
            <a:endParaRPr kumimoji="0" lang="en-US" altLang="zh-CN" sz="2000" b="1" i="0" u="none" strike="noStrike" kern="0" cap="none" spc="0" normalizeH="0" baseline="0" noProof="0" dirty="0">
              <a:ln>
                <a:noFill/>
              </a:ln>
              <a:gradFill>
                <a:gsLst>
                  <a:gs pos="93000">
                    <a:srgbClr val="FFFFFF"/>
                  </a:gs>
                  <a:gs pos="100000">
                    <a:srgbClr val="FFFFFF"/>
                  </a:gs>
                </a:gsLst>
                <a:lin ang="16200000" scaled="0"/>
              </a:gradFill>
              <a:effectLst/>
              <a:uLnTx/>
              <a:uFillTx/>
            </a:endParaRPr>
          </a:p>
        </p:txBody>
      </p:sp>
      <p:cxnSp>
        <p:nvCxnSpPr>
          <p:cNvPr id="48" name="Straight Connector 47"/>
          <p:cNvCxnSpPr/>
          <p:nvPr/>
        </p:nvCxnSpPr>
        <p:spPr>
          <a:xfrm>
            <a:off x="830353" y="3076745"/>
            <a:ext cx="1519982"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bwMode="auto">
          <a:xfrm>
            <a:off x="3212642" y="1794046"/>
            <a:ext cx="2734915" cy="3168481"/>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r>
              <a:rPr lang="en-US" sz="2400" dirty="0">
                <a:solidFill>
                  <a:srgbClr val="FFFFFF"/>
                </a:solidFill>
                <a:latin typeface="Segoe" pitchFamily="34" charset="0"/>
              </a:rPr>
              <a:t> </a:t>
            </a:r>
          </a:p>
        </p:txBody>
      </p:sp>
      <p:pic>
        <p:nvPicPr>
          <p:cNvPr id="96" name="Picture 95" descr="C:\Users\v-chrif\AppData\Local\Microsoft\Windows\Temporary Internet Files\Low\Content.IE5\KA6QJTG9\j0435243[1].png"/>
          <p:cNvPicPr>
            <a:picLocks noChangeAspect="1" noChangeArrowheads="1"/>
          </p:cNvPicPr>
          <p:nvPr/>
        </p:nvPicPr>
        <p:blipFill>
          <a:blip r:embed="rId7" cstate="print"/>
          <a:srcRect/>
          <a:stretch>
            <a:fillRect/>
          </a:stretch>
        </p:blipFill>
        <p:spPr bwMode="auto">
          <a:xfrm>
            <a:off x="3995936" y="1179663"/>
            <a:ext cx="1223370" cy="1204055"/>
          </a:xfrm>
          <a:prstGeom prst="ellipse">
            <a:avLst/>
          </a:prstGeom>
          <a:noFill/>
          <a:ln>
            <a:noFill/>
          </a:ln>
        </p:spPr>
      </p:pic>
      <p:sp>
        <p:nvSpPr>
          <p:cNvPr id="49" name="Rectangle 48"/>
          <p:cNvSpPr/>
          <p:nvPr/>
        </p:nvSpPr>
        <p:spPr>
          <a:xfrm>
            <a:off x="3182588" y="3148324"/>
            <a:ext cx="2814451" cy="348813"/>
          </a:xfrm>
          <a:prstGeom prst="rect">
            <a:avLst/>
          </a:prstGeom>
        </p:spPr>
        <p:txBody>
          <a:bodyPr wrap="square">
            <a:spAutoFit/>
          </a:bodyPr>
          <a:lstStyle/>
          <a:p>
            <a:pPr marL="0" marR="0" lvl="0" indent="0" algn="ctr" defTabSz="914400" eaLnBrk="1" fontAlgn="base" latinLnBrk="0" hangingPunct="1">
              <a:lnSpc>
                <a:spcPts val="2000"/>
              </a:lnSpc>
              <a:spcBef>
                <a:spcPct val="0"/>
              </a:spcBef>
              <a:spcAft>
                <a:spcPts val="0"/>
              </a:spcAft>
              <a:buClrTx/>
              <a:buSzTx/>
              <a:buFontTx/>
              <a:buNone/>
              <a:tabLst/>
              <a:defRPr/>
            </a:pPr>
            <a:r>
              <a:rPr kumimoji="0" lang="en-US" sz="1600" b="1" i="1" u="none" strike="noStrike" kern="0" cap="none" spc="0" normalizeH="0" baseline="0" noProof="0">
                <a:ln>
                  <a:noFill/>
                </a:ln>
                <a:gradFill>
                  <a:gsLst>
                    <a:gs pos="93000">
                      <a:srgbClr val="FFFFFF"/>
                    </a:gs>
                    <a:gs pos="100000">
                      <a:srgbClr val="FFFFFF"/>
                    </a:gs>
                  </a:gsLst>
                  <a:lin ang="16200000" scaled="0"/>
                </a:gradFill>
                <a:effectLst/>
                <a:uLnTx/>
                <a:uFillTx/>
                <a:latin typeface="Segoe Light"/>
              </a:rPr>
              <a:t>Un engagement valorisé</a:t>
            </a:r>
            <a:endParaRPr kumimoji="0" lang="en-US" sz="1600" b="1" i="1" u="none" strike="noStrike" kern="0" cap="none" spc="0" normalizeH="0" baseline="0" noProof="0" dirty="0">
              <a:ln>
                <a:noFill/>
              </a:ln>
              <a:gradFill>
                <a:gsLst>
                  <a:gs pos="93000">
                    <a:srgbClr val="FFFFFF"/>
                  </a:gs>
                  <a:gs pos="100000">
                    <a:srgbClr val="FFFFFF"/>
                  </a:gs>
                </a:gsLst>
                <a:lin ang="16200000" scaled="0"/>
              </a:gradFill>
              <a:effectLst/>
              <a:uLnTx/>
              <a:uFillTx/>
              <a:latin typeface="Segoe Light"/>
            </a:endParaRPr>
          </a:p>
        </p:txBody>
      </p:sp>
      <p:sp>
        <p:nvSpPr>
          <p:cNvPr id="50" name="TextBox 49"/>
          <p:cNvSpPr txBox="1"/>
          <p:nvPr/>
        </p:nvSpPr>
        <p:spPr>
          <a:xfrm>
            <a:off x="3477747" y="3871146"/>
            <a:ext cx="2311070" cy="830997"/>
          </a:xfrm>
          <a:prstGeom prst="rect">
            <a:avLst/>
          </a:prstGeom>
          <a:noFill/>
        </p:spPr>
        <p:txBody>
          <a:bodyPr wrap="square" rtlCol="0">
            <a:spAutoFit/>
          </a:bodyPr>
          <a:lstStyle/>
          <a:p>
            <a:pPr marL="169863" marR="0" lvl="1" indent="-169863" fontAlgn="base">
              <a:lnSpc>
                <a:spcPct val="90000"/>
              </a:lnSpc>
              <a:spcBef>
                <a:spcPct val="20000"/>
              </a:spcBef>
              <a:spcAft>
                <a:spcPct val="0"/>
              </a:spcAft>
              <a:buClrTx/>
              <a:buSzPct val="90000"/>
              <a:buBlip>
                <a:blip r:embed="rId6"/>
              </a:buBlip>
              <a:tabLst/>
              <a:defRPr/>
            </a:pP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Abonnement</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de 6 </a:t>
            </a: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mois</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a:p>
            <a:pPr marL="169863" marR="0" lvl="1" indent="-169863" fontAlgn="base">
              <a:lnSpc>
                <a:spcPct val="90000"/>
              </a:lnSpc>
              <a:spcBef>
                <a:spcPct val="20000"/>
              </a:spcBef>
              <a:spcAft>
                <a:spcPct val="0"/>
              </a:spcAft>
              <a:buClrTx/>
              <a:buSzPct val="90000"/>
              <a:buBlip>
                <a:blip r:embed="rId6"/>
              </a:buBlip>
              <a:tabLst/>
              <a:defRPr/>
            </a:pPr>
            <a:r>
              <a:rPr lang="fr-FR" sz="1200" dirty="0">
                <a:gradFill>
                  <a:gsLst>
                    <a:gs pos="0">
                      <a:schemeClr val="tx1"/>
                    </a:gs>
                    <a:gs pos="100000">
                      <a:schemeClr val="tx1"/>
                    </a:gs>
                  </a:gsLst>
                  <a:lin ang="5400000" scaled="0"/>
                </a:gradFill>
                <a:effectLst>
                  <a:outerShdw blurRad="63500" algn="ctr" rotWithShape="0">
                    <a:schemeClr val="tx1">
                      <a:alpha val="50000"/>
                    </a:schemeClr>
                  </a:outerShdw>
                </a:effectLst>
              </a:rPr>
              <a:t>20% de remise </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a:p>
            <a:pPr marL="169863" marR="0" lvl="1" indent="-169863" fontAlgn="base">
              <a:lnSpc>
                <a:spcPct val="90000"/>
              </a:lnSpc>
              <a:spcBef>
                <a:spcPct val="20000"/>
              </a:spcBef>
              <a:spcAft>
                <a:spcPct val="0"/>
              </a:spcAft>
              <a:buClrTx/>
              <a:buSzPct val="90000"/>
              <a:buBlip>
                <a:blip r:embed="rId6"/>
              </a:buBlip>
              <a:tabLst/>
              <a:defRPr/>
            </a:pPr>
            <a:r>
              <a:rPr lang="fr-FR" sz="1200" dirty="0">
                <a:gradFill>
                  <a:gsLst>
                    <a:gs pos="0">
                      <a:schemeClr val="tx1"/>
                    </a:gs>
                    <a:gs pos="100000">
                      <a:schemeClr val="tx1"/>
                    </a:gs>
                  </a:gsLst>
                  <a:lin ang="5400000" scaled="0"/>
                </a:gradFill>
                <a:effectLst>
                  <a:outerShdw blurRad="63500" algn="ctr" rotWithShape="0">
                    <a:schemeClr val="tx1">
                      <a:alpha val="50000"/>
                    </a:schemeClr>
                  </a:outerShdw>
                </a:effectLst>
              </a:rPr>
              <a:t>Offre commence à 51€ par mois</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p:txBody>
      </p:sp>
      <p:sp>
        <p:nvSpPr>
          <p:cNvPr id="51" name="TextBox 50"/>
          <p:cNvSpPr txBox="1"/>
          <p:nvPr/>
        </p:nvSpPr>
        <p:spPr>
          <a:xfrm>
            <a:off x="3586349" y="2658097"/>
            <a:ext cx="2018806" cy="353939"/>
          </a:xfrm>
          <a:prstGeom prst="rect">
            <a:avLst/>
          </a:prstGeom>
          <a:effectLst>
            <a:outerShdw blurRad="50800" dist="38100" algn="l" rotWithShape="0">
              <a:prstClr val="black">
                <a:alpha val="40000"/>
              </a:prstClr>
            </a:outerShdw>
          </a:effectLst>
        </p:spPr>
        <p:txBody>
          <a:bodyPr wrap="square" lIns="76197" tIns="38098" rIns="76197" bIns="38098" rtlCol="0">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zh-CN" sz="2000" b="1" i="0" u="none" strike="noStrike" kern="0" cap="none" spc="0" normalizeH="0" baseline="0" noProof="0">
                <a:ln>
                  <a:noFill/>
                </a:ln>
                <a:gradFill>
                  <a:gsLst>
                    <a:gs pos="93000">
                      <a:srgbClr val="FFFFFF"/>
                    </a:gs>
                    <a:gs pos="100000">
                      <a:srgbClr val="FFFFFF"/>
                    </a:gs>
                  </a:gsLst>
                  <a:lin ang="16200000" scaled="0"/>
                </a:gradFill>
                <a:effectLst/>
                <a:uLnTx/>
                <a:uFillTx/>
              </a:rPr>
              <a:t>Abonnement</a:t>
            </a:r>
            <a:endParaRPr kumimoji="0" lang="en-US" altLang="zh-CN" sz="2000" b="1" i="0" u="none" strike="noStrike" kern="0" cap="none" spc="0" normalizeH="0" baseline="0" noProof="0" dirty="0">
              <a:ln>
                <a:noFill/>
              </a:ln>
              <a:gradFill>
                <a:gsLst>
                  <a:gs pos="93000">
                    <a:srgbClr val="FFFFFF"/>
                  </a:gs>
                  <a:gs pos="100000">
                    <a:srgbClr val="FFFFFF"/>
                  </a:gs>
                </a:gsLst>
                <a:lin ang="16200000" scaled="0"/>
              </a:gradFill>
              <a:effectLst/>
              <a:uLnTx/>
              <a:uFillTx/>
            </a:endParaRPr>
          </a:p>
        </p:txBody>
      </p:sp>
      <p:cxnSp>
        <p:nvCxnSpPr>
          <p:cNvPr id="52" name="Straight Connector 51"/>
          <p:cNvCxnSpPr/>
          <p:nvPr/>
        </p:nvCxnSpPr>
        <p:spPr>
          <a:xfrm>
            <a:off x="3810162" y="3063097"/>
            <a:ext cx="1519982"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bwMode="auto">
          <a:xfrm>
            <a:off x="6145845" y="1817796"/>
            <a:ext cx="2734915" cy="3168481"/>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r>
              <a:rPr lang="en-US" sz="2400" dirty="0">
                <a:solidFill>
                  <a:srgbClr val="FFFFFF"/>
                </a:solidFill>
                <a:latin typeface="Segoe" pitchFamily="34" charset="0"/>
              </a:rPr>
              <a:t> </a:t>
            </a:r>
          </a:p>
        </p:txBody>
      </p:sp>
      <p:grpSp>
        <p:nvGrpSpPr>
          <p:cNvPr id="2" name="Group 18"/>
          <p:cNvGrpSpPr/>
          <p:nvPr/>
        </p:nvGrpSpPr>
        <p:grpSpPr>
          <a:xfrm>
            <a:off x="6876256" y="1189197"/>
            <a:ext cx="1223741" cy="1210398"/>
            <a:chOff x="7059295" y="3800475"/>
            <a:chExt cx="757238" cy="735806"/>
          </a:xfrm>
        </p:grpSpPr>
        <p:pic>
          <p:nvPicPr>
            <p:cNvPr id="98" name="Picture 97" descr="C:\Users\v-chrif\AppData\Local\Microsoft\Windows\Temporary Internet Files\Low\Content.IE5\KA6QJTG9\j0435243[1].png"/>
            <p:cNvPicPr>
              <a:picLocks noChangeAspect="1" noChangeArrowheads="1"/>
            </p:cNvPicPr>
            <p:nvPr/>
          </p:nvPicPr>
          <p:blipFill>
            <a:blip r:embed="rId7" cstate="print"/>
            <a:srcRect/>
            <a:stretch>
              <a:fillRect/>
            </a:stretch>
          </p:blipFill>
          <p:spPr bwMode="auto">
            <a:xfrm>
              <a:off x="7059295" y="3800475"/>
              <a:ext cx="757238" cy="735806"/>
            </a:xfrm>
            <a:prstGeom prst="ellipse">
              <a:avLst/>
            </a:prstGeom>
            <a:noFill/>
            <a:ln>
              <a:noFill/>
            </a:ln>
          </p:spPr>
        </p:pic>
        <p:pic>
          <p:nvPicPr>
            <p:cNvPr id="99" name="Picture 98" descr="PPP_ITECH_CLP_ServerFarm_S.png"/>
            <p:cNvPicPr>
              <a:picLocks noChangeAspect="1"/>
            </p:cNvPicPr>
            <p:nvPr/>
          </p:nvPicPr>
          <p:blipFill>
            <a:blip r:embed="rId8" cstate="screen">
              <a:extLst>
                <a:ext uri="{28A0092B-C50C-407E-A947-70E740481C1C}">
                  <a14:useLocalDpi xmlns:a14="http://schemas.microsoft.com/office/drawing/2010/main"/>
                </a:ext>
              </a:extLst>
            </a:blip>
            <a:srcRect t="-3421"/>
            <a:stretch>
              <a:fillRect/>
            </a:stretch>
          </p:blipFill>
          <p:spPr>
            <a:xfrm>
              <a:off x="7127241" y="3836193"/>
              <a:ext cx="623728" cy="642937"/>
            </a:xfrm>
            <a:prstGeom prst="ellipse">
              <a:avLst/>
            </a:prstGeom>
            <a:noFill/>
            <a:ln>
              <a:noFill/>
            </a:ln>
          </p:spPr>
        </p:pic>
      </p:grpSp>
      <p:sp>
        <p:nvSpPr>
          <p:cNvPr id="54" name="Rectangle 53"/>
          <p:cNvSpPr/>
          <p:nvPr/>
        </p:nvSpPr>
        <p:spPr>
          <a:xfrm>
            <a:off x="6102840" y="3166754"/>
            <a:ext cx="2779904" cy="348813"/>
          </a:xfrm>
          <a:prstGeom prst="rect">
            <a:avLst/>
          </a:prstGeom>
        </p:spPr>
        <p:txBody>
          <a:bodyPr wrap="square">
            <a:spAutoFit/>
          </a:bodyPr>
          <a:lstStyle/>
          <a:p>
            <a:pPr marL="0" marR="0" lvl="0" indent="0" algn="ctr" defTabSz="914400" eaLnBrk="1" fontAlgn="base" latinLnBrk="0" hangingPunct="1">
              <a:lnSpc>
                <a:spcPts val="2000"/>
              </a:lnSpc>
              <a:spcBef>
                <a:spcPct val="0"/>
              </a:spcBef>
              <a:spcAft>
                <a:spcPts val="0"/>
              </a:spcAft>
              <a:buClrTx/>
              <a:buSzTx/>
              <a:buFontTx/>
              <a:buNone/>
              <a:tabLst/>
              <a:defRPr/>
            </a:pPr>
            <a:r>
              <a:rPr kumimoji="0" lang="en-US" sz="1600" b="1" i="1" u="none" strike="noStrike" kern="0" cap="none" spc="0" normalizeH="0" baseline="0" noProof="0">
                <a:ln>
                  <a:noFill/>
                </a:ln>
                <a:gradFill>
                  <a:gsLst>
                    <a:gs pos="93000">
                      <a:srgbClr val="FFFFFF"/>
                    </a:gs>
                    <a:gs pos="100000">
                      <a:srgbClr val="FFFFFF"/>
                    </a:gs>
                  </a:gsLst>
                  <a:lin ang="16200000" scaled="0"/>
                </a:gradFill>
                <a:effectLst/>
                <a:uLnTx/>
                <a:uFillTx/>
                <a:latin typeface="Segoe Light"/>
              </a:rPr>
              <a:t>Achats coordonnés</a:t>
            </a:r>
            <a:endParaRPr kumimoji="0" lang="en-US" sz="1600" b="1" i="1" u="none" strike="noStrike" kern="0" cap="none" spc="0" normalizeH="0" baseline="0" noProof="0" dirty="0">
              <a:ln>
                <a:noFill/>
              </a:ln>
              <a:gradFill>
                <a:gsLst>
                  <a:gs pos="93000">
                    <a:srgbClr val="FFFFFF"/>
                  </a:gs>
                  <a:gs pos="100000">
                    <a:srgbClr val="FFFFFF"/>
                  </a:gs>
                </a:gsLst>
                <a:lin ang="16200000" scaled="0"/>
              </a:gradFill>
              <a:effectLst/>
              <a:uLnTx/>
              <a:uFillTx/>
              <a:latin typeface="Segoe Light"/>
            </a:endParaRPr>
          </a:p>
        </p:txBody>
      </p:sp>
      <p:sp>
        <p:nvSpPr>
          <p:cNvPr id="55" name="TextBox 54"/>
          <p:cNvSpPr txBox="1"/>
          <p:nvPr/>
        </p:nvSpPr>
        <p:spPr>
          <a:xfrm>
            <a:off x="6341427" y="3741791"/>
            <a:ext cx="2576297" cy="1403461"/>
          </a:xfrm>
          <a:prstGeom prst="rect">
            <a:avLst/>
          </a:prstGeom>
          <a:noFill/>
        </p:spPr>
        <p:txBody>
          <a:bodyPr wrap="square" rtlCol="0">
            <a:spAutoFit/>
          </a:bodyPr>
          <a:lstStyle/>
          <a:p>
            <a:pPr marL="169863" marR="0" lvl="1" indent="-169863" fontAlgn="base">
              <a:lnSpc>
                <a:spcPct val="90000"/>
              </a:lnSpc>
              <a:spcBef>
                <a:spcPct val="20000"/>
              </a:spcBef>
              <a:spcAft>
                <a:spcPct val="0"/>
              </a:spcAft>
              <a:buClrTx/>
              <a:buSzPct val="90000"/>
              <a:buBlip>
                <a:blip r:embed="rId6"/>
              </a:buBlip>
              <a:tabLst/>
              <a:defRPr/>
            </a:pP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Disponible</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a:t>
            </a:r>
            <a:r>
              <a:rPr lang="en-US" sz="1200" dirty="0" err="1">
                <a:gradFill>
                  <a:gsLst>
                    <a:gs pos="0">
                      <a:schemeClr val="tx1"/>
                    </a:gs>
                    <a:gs pos="100000">
                      <a:schemeClr val="tx1"/>
                    </a:gs>
                  </a:gsLst>
                  <a:lin ang="5400000" scaled="0"/>
                </a:gradFill>
                <a:effectLst>
                  <a:outerShdw blurRad="63500" algn="ctr" rotWithShape="0">
                    <a:schemeClr val="tx1">
                      <a:alpha val="50000"/>
                    </a:schemeClr>
                  </a:outerShdw>
                </a:effectLst>
              </a:rPr>
              <a:t>dés</a:t>
            </a:r>
            <a:r>
              <a:rPr lang="en-US" sz="1200" dirty="0">
                <a:gradFill>
                  <a:gsLst>
                    <a:gs pos="0">
                      <a:schemeClr val="tx1"/>
                    </a:gs>
                    <a:gs pos="100000">
                      <a:schemeClr val="tx1"/>
                    </a:gs>
                  </a:gsLst>
                  <a:lin ang="5400000" scaled="0"/>
                </a:gradFill>
                <a:effectLst>
                  <a:outerShdw blurRad="63500" algn="ctr" rotWithShape="0">
                    <a:schemeClr val="tx1">
                      <a:alpha val="50000"/>
                    </a:schemeClr>
                  </a:outerShdw>
                </a:effectLst>
              </a:rPr>
              <a:t> 7,5K€ par an</a:t>
            </a:r>
          </a:p>
          <a:p>
            <a:pPr marL="169863" marR="0" lvl="1" indent="-169863" fontAlgn="base">
              <a:lnSpc>
                <a:spcPct val="90000"/>
              </a:lnSpc>
              <a:spcBef>
                <a:spcPct val="20000"/>
              </a:spcBef>
              <a:spcAft>
                <a:spcPct val="0"/>
              </a:spcAft>
              <a:buClrTx/>
              <a:buSzPct val="90000"/>
              <a:buBlip>
                <a:blip r:embed="rId6"/>
              </a:buBlip>
              <a:tabLst/>
              <a:defRPr/>
            </a:pPr>
            <a:r>
              <a:rPr lang="fr-FR" sz="1200" dirty="0">
                <a:gradFill>
                  <a:gsLst>
                    <a:gs pos="0">
                      <a:schemeClr val="tx1"/>
                    </a:gs>
                    <a:gs pos="100000">
                      <a:schemeClr val="tx1"/>
                    </a:gs>
                  </a:gsLst>
                  <a:lin ang="5400000" scaled="0"/>
                </a:gradFill>
                <a:effectLst>
                  <a:outerShdw blurRad="63500" algn="ctr" rotWithShape="0">
                    <a:schemeClr val="tx1">
                      <a:alpha val="50000"/>
                    </a:schemeClr>
                  </a:outerShdw>
                </a:effectLst>
              </a:rPr>
              <a:t>Contrat de 1 ou 3 ans </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a:p>
            <a:pPr marL="169863" marR="0" lvl="1" indent="-169863" fontAlgn="base">
              <a:lnSpc>
                <a:spcPct val="90000"/>
              </a:lnSpc>
              <a:spcBef>
                <a:spcPct val="20000"/>
              </a:spcBef>
              <a:spcAft>
                <a:spcPct val="0"/>
              </a:spcAft>
              <a:buClrTx/>
              <a:buSzPct val="90000"/>
              <a:buBlip>
                <a:blip r:embed="rId6"/>
              </a:buBlip>
              <a:tabLst/>
              <a:defRPr/>
            </a:pPr>
            <a:r>
              <a:rPr lang="fr-FR" sz="1200" dirty="0">
                <a:gradFill>
                  <a:gsLst>
                    <a:gs pos="0">
                      <a:schemeClr val="tx1"/>
                    </a:gs>
                    <a:gs pos="100000">
                      <a:schemeClr val="tx1"/>
                    </a:gs>
                  </a:gsLst>
                  <a:lin ang="5400000" scaled="0"/>
                </a:gradFill>
                <a:effectLst>
                  <a:outerShdw blurRad="63500" algn="ctr" rotWithShape="0">
                    <a:schemeClr val="tx1">
                      <a:alpha val="50000"/>
                    </a:schemeClr>
                  </a:outerShdw>
                </a:effectLst>
              </a:rPr>
              <a:t>Possibilité d’ajouter Azure dans un EA à tout moment</a:t>
            </a:r>
          </a:p>
          <a:p>
            <a:pPr marL="169863" marR="0" lvl="1" indent="-169863" fontAlgn="base">
              <a:lnSpc>
                <a:spcPct val="90000"/>
              </a:lnSpc>
              <a:spcBef>
                <a:spcPct val="20000"/>
              </a:spcBef>
              <a:spcAft>
                <a:spcPct val="0"/>
              </a:spcAft>
              <a:buClrTx/>
              <a:buSzPct val="90000"/>
              <a:buBlip>
                <a:blip r:embed="rId6"/>
              </a:buBlip>
              <a:tabLst/>
              <a:defRPr/>
            </a:pPr>
            <a:r>
              <a:rPr lang="fr-FR" sz="1200" dirty="0">
                <a:gradFill>
                  <a:gsLst>
                    <a:gs pos="0">
                      <a:schemeClr val="tx1"/>
                    </a:gs>
                    <a:gs pos="100000">
                      <a:schemeClr val="tx1"/>
                    </a:gs>
                  </a:gsLst>
                  <a:lin ang="5400000" scaled="0"/>
                </a:gradFill>
                <a:effectLst>
                  <a:outerShdw blurRad="63500" algn="ctr" rotWithShape="0">
                    <a:schemeClr val="tx1">
                      <a:alpha val="50000"/>
                    </a:schemeClr>
                  </a:outerShdw>
                </a:effectLst>
              </a:rPr>
              <a:t>Remise de 20% minimum / prix fixes</a:t>
            </a: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a:p>
            <a:pPr marL="169863" marR="0" lvl="1" indent="-169863" fontAlgn="base">
              <a:lnSpc>
                <a:spcPct val="90000"/>
              </a:lnSpc>
              <a:spcBef>
                <a:spcPct val="20000"/>
              </a:spcBef>
              <a:spcAft>
                <a:spcPct val="0"/>
              </a:spcAft>
              <a:buClrTx/>
              <a:buSzPct val="90000"/>
              <a:buBlip>
                <a:blip r:embed="rId6"/>
              </a:buBlip>
              <a:tabLst/>
              <a:defRPr/>
            </a:pPr>
            <a:endParaRPr lang="en-US" sz="1200" dirty="0">
              <a:gradFill>
                <a:gsLst>
                  <a:gs pos="0">
                    <a:schemeClr val="tx1"/>
                  </a:gs>
                  <a:gs pos="100000">
                    <a:schemeClr val="tx1"/>
                  </a:gs>
                </a:gsLst>
                <a:lin ang="5400000" scaled="0"/>
              </a:gradFill>
              <a:effectLst>
                <a:outerShdw blurRad="63500" algn="ctr" rotWithShape="0">
                  <a:schemeClr val="tx1">
                    <a:alpha val="50000"/>
                  </a:schemeClr>
                </a:outerShdw>
              </a:effectLst>
            </a:endParaRPr>
          </a:p>
        </p:txBody>
      </p:sp>
      <p:sp>
        <p:nvSpPr>
          <p:cNvPr id="57" name="TextBox 56"/>
          <p:cNvSpPr txBox="1"/>
          <p:nvPr/>
        </p:nvSpPr>
        <p:spPr>
          <a:xfrm>
            <a:off x="6038556" y="2659577"/>
            <a:ext cx="2968259" cy="353939"/>
          </a:xfrm>
          <a:prstGeom prst="rect">
            <a:avLst/>
          </a:prstGeom>
          <a:effectLst>
            <a:outerShdw blurRad="50800" dist="38100" algn="l" rotWithShape="0">
              <a:prstClr val="black">
                <a:alpha val="40000"/>
              </a:prstClr>
            </a:outerShdw>
          </a:effectLst>
        </p:spPr>
        <p:txBody>
          <a:bodyPr wrap="square" lIns="76197" tIns="38098" rIns="76197" bIns="38098" rtlCol="0">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lang="en-US" altLang="zh-CN" sz="2000" b="1" kern="0" dirty="0" err="1">
                <a:gradFill>
                  <a:gsLst>
                    <a:gs pos="93000">
                      <a:srgbClr val="FFFFFF"/>
                    </a:gs>
                    <a:gs pos="100000">
                      <a:srgbClr val="FFFFFF"/>
                    </a:gs>
                  </a:gsLst>
                  <a:lin ang="16200000" scaled="0"/>
                </a:gradFill>
              </a:rPr>
              <a:t>Dans</a:t>
            </a:r>
            <a:r>
              <a:rPr lang="en-US" altLang="zh-CN" sz="2000" b="1" kern="0" dirty="0">
                <a:gradFill>
                  <a:gsLst>
                    <a:gs pos="93000">
                      <a:srgbClr val="FFFFFF"/>
                    </a:gs>
                    <a:gs pos="100000">
                      <a:srgbClr val="FFFFFF"/>
                    </a:gs>
                  </a:gsLst>
                  <a:lin ang="16200000" scaled="0"/>
                </a:gradFill>
              </a:rPr>
              <a:t> EA</a:t>
            </a:r>
            <a:endParaRPr kumimoji="0" lang="en-US" altLang="zh-CN" sz="2000" b="1" i="0" u="none" strike="noStrike" kern="0" cap="none" spc="0" normalizeH="0" baseline="0" noProof="0" dirty="0">
              <a:ln>
                <a:noFill/>
              </a:ln>
              <a:gradFill>
                <a:gsLst>
                  <a:gs pos="93000">
                    <a:srgbClr val="FFFFFF"/>
                  </a:gs>
                  <a:gs pos="100000">
                    <a:srgbClr val="FFFFFF"/>
                  </a:gs>
                </a:gsLst>
                <a:lin ang="16200000" scaled="0"/>
              </a:gradFill>
              <a:effectLst/>
              <a:uLnTx/>
              <a:uFillTx/>
            </a:endParaRPr>
          </a:p>
        </p:txBody>
      </p:sp>
      <p:cxnSp>
        <p:nvCxnSpPr>
          <p:cNvPr id="53" name="Straight Connector 52"/>
          <p:cNvCxnSpPr/>
          <p:nvPr/>
        </p:nvCxnSpPr>
        <p:spPr>
          <a:xfrm>
            <a:off x="6734347" y="3054456"/>
            <a:ext cx="1519982"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257667" y="5123543"/>
            <a:ext cx="2734914" cy="161108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fr-FR" sz="2000" dirty="0">
                <a:gradFill>
                  <a:gsLst>
                    <a:gs pos="0">
                      <a:srgbClr val="FFFFFF"/>
                    </a:gs>
                    <a:gs pos="100000">
                      <a:srgbClr val="FFFFFF"/>
                    </a:gs>
                  </a:gsLst>
                  <a:lin ang="5400000" scaled="0"/>
                </a:gradFill>
              </a:rPr>
              <a:t>Ouverture d’un compte depuis le site produit avec une carte bleue ou facture </a:t>
            </a:r>
          </a:p>
        </p:txBody>
      </p:sp>
      <p:sp>
        <p:nvSpPr>
          <p:cNvPr id="25" name="Rectangle 24"/>
          <p:cNvSpPr/>
          <p:nvPr/>
        </p:nvSpPr>
        <p:spPr bwMode="auto">
          <a:xfrm>
            <a:off x="6182810" y="5123543"/>
            <a:ext cx="2734914" cy="161108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fr-FR" sz="2000" dirty="0">
                <a:gradFill>
                  <a:gsLst>
                    <a:gs pos="0">
                      <a:srgbClr val="FFFFFF"/>
                    </a:gs>
                    <a:gs pos="100000">
                      <a:srgbClr val="FFFFFF"/>
                    </a:gs>
                  </a:gsLst>
                  <a:lin ang="5400000" scaled="0"/>
                </a:gradFill>
              </a:rPr>
              <a:t>Mode d’achat le + simple et avantageux pour le client qui prévoit de consommer pour + de 7,5K€ d’azure </a:t>
            </a: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3228296" y="5123543"/>
            <a:ext cx="2734914" cy="161108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fr-FR" sz="2000" dirty="0" err="1">
                <a:gradFill>
                  <a:gsLst>
                    <a:gs pos="0">
                      <a:srgbClr val="FFFFFF"/>
                    </a:gs>
                    <a:gs pos="100000">
                      <a:srgbClr val="FFFFFF"/>
                    </a:gs>
                  </a:gsLst>
                  <a:lin ang="5400000" scaled="0"/>
                </a:gradFill>
              </a:rPr>
              <a:t>Process</a:t>
            </a:r>
            <a:r>
              <a:rPr lang="fr-FR" sz="2000" dirty="0">
                <a:gradFill>
                  <a:gsLst>
                    <a:gs pos="0">
                      <a:srgbClr val="FFFFFF"/>
                    </a:gs>
                    <a:gs pos="100000">
                      <a:srgbClr val="FFFFFF"/>
                    </a:gs>
                  </a:gsLst>
                  <a:lin ang="5400000" scaled="0"/>
                </a:gradFill>
              </a:rPr>
              <a:t> d’ouverture identique au modèle « à la conso ». </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7216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à coins arrondis 110"/>
          <p:cNvSpPr/>
          <p:nvPr/>
        </p:nvSpPr>
        <p:spPr>
          <a:xfrm>
            <a:off x="4633494" y="4066023"/>
            <a:ext cx="2160000" cy="2160000"/>
          </a:xfrm>
          <a:prstGeom prst="roundRect">
            <a:avLst>
              <a:gd name="adj" fmla="val 367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2" name="Rectangle à coins arrondis 111"/>
          <p:cNvSpPr/>
          <p:nvPr/>
        </p:nvSpPr>
        <p:spPr>
          <a:xfrm>
            <a:off x="6894094" y="4066023"/>
            <a:ext cx="2160000" cy="2160000"/>
          </a:xfrm>
          <a:prstGeom prst="roundRect">
            <a:avLst>
              <a:gd name="adj" fmla="val 367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2" name="Rectangle à coins arrondis 101"/>
          <p:cNvSpPr/>
          <p:nvPr/>
        </p:nvSpPr>
        <p:spPr>
          <a:xfrm>
            <a:off x="2372894" y="4066023"/>
            <a:ext cx="2160000" cy="2160000"/>
          </a:xfrm>
          <a:prstGeom prst="roundRect">
            <a:avLst>
              <a:gd name="adj" fmla="val 367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0" name="Rectangle 69"/>
          <p:cNvSpPr/>
          <p:nvPr/>
        </p:nvSpPr>
        <p:spPr>
          <a:xfrm>
            <a:off x="0" y="1066800"/>
            <a:ext cx="9144000" cy="1752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4" name="Rectangle à coins arrondis 103"/>
          <p:cNvSpPr/>
          <p:nvPr/>
        </p:nvSpPr>
        <p:spPr>
          <a:xfrm>
            <a:off x="112294" y="4066023"/>
            <a:ext cx="2160000" cy="2160000"/>
          </a:xfrm>
          <a:prstGeom prst="roundRect">
            <a:avLst>
              <a:gd name="adj" fmla="val 3671"/>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Microsoft Windows Azure</a:t>
            </a:r>
          </a:p>
        </p:txBody>
      </p:sp>
      <p:grpSp>
        <p:nvGrpSpPr>
          <p:cNvPr id="79" name="Group 78"/>
          <p:cNvGrpSpPr/>
          <p:nvPr/>
        </p:nvGrpSpPr>
        <p:grpSpPr>
          <a:xfrm>
            <a:off x="2640610" y="1324811"/>
            <a:ext cx="3557981" cy="571119"/>
            <a:chOff x="2553871" y="1981200"/>
            <a:chExt cx="3557981" cy="571119"/>
          </a:xfrm>
        </p:grpSpPr>
        <p:sp>
          <p:nvSpPr>
            <p:cNvPr id="77" name="TextBox 76"/>
            <p:cNvSpPr txBox="1"/>
            <p:nvPr/>
          </p:nvSpPr>
          <p:spPr>
            <a:xfrm>
              <a:off x="2579575" y="1981200"/>
              <a:ext cx="3532277" cy="369332"/>
            </a:xfrm>
            <a:prstGeom prst="rect">
              <a:avLst/>
            </a:prstGeom>
            <a:noFill/>
          </p:spPr>
          <p:txBody>
            <a:bodyPr wrap="square" rtlCol="0">
              <a:spAutoFit/>
            </a:bodyPr>
            <a:lstStyle/>
            <a:p>
              <a:pPr marL="0" lvl="1" indent="-155575" algn="ctr" eaLnBrk="0" fontAlgn="base" hangingPunct="0">
                <a:lnSpc>
                  <a:spcPct val="90000"/>
                </a:lnSpc>
                <a:spcBef>
                  <a:spcPts val="600"/>
                </a:spcBef>
                <a:spcAft>
                  <a:spcPts val="1200"/>
                </a:spcAft>
                <a:buClr>
                  <a:srgbClr val="FFC000"/>
                </a:buClr>
                <a:defRPr/>
              </a:pPr>
              <a:r>
                <a:rPr lang="en-US" sz="2000" b="1" dirty="0" err="1">
                  <a:solidFill>
                    <a:schemeClr val="tx2"/>
                  </a:solidFill>
                  <a:latin typeface="+mj-lt"/>
                </a:rPr>
                <a:t>Expérience</a:t>
              </a:r>
              <a:r>
                <a:rPr lang="en-US" sz="2000" b="1" dirty="0">
                  <a:solidFill>
                    <a:schemeClr val="tx2"/>
                  </a:solidFill>
                  <a:latin typeface="+mj-lt"/>
                </a:rPr>
                <a:t> </a:t>
              </a:r>
              <a:r>
                <a:rPr lang="en-US" sz="2000" b="1" dirty="0" err="1">
                  <a:solidFill>
                    <a:schemeClr val="tx2"/>
                  </a:solidFill>
                  <a:latin typeface="+mj-lt"/>
                </a:rPr>
                <a:t>Développeurs</a:t>
              </a:r>
              <a:endParaRPr lang="en-US" sz="2000" b="1" dirty="0">
                <a:solidFill>
                  <a:schemeClr val="tx2"/>
                </a:solidFill>
                <a:latin typeface="+mj-lt"/>
              </a:endParaRPr>
            </a:p>
          </p:txBody>
        </p:sp>
        <p:sp>
          <p:nvSpPr>
            <p:cNvPr id="78" name="TextBox 77"/>
            <p:cNvSpPr txBox="1"/>
            <p:nvPr/>
          </p:nvSpPr>
          <p:spPr>
            <a:xfrm>
              <a:off x="2553871" y="2293787"/>
              <a:ext cx="3529931" cy="258532"/>
            </a:xfrm>
            <a:prstGeom prst="rect">
              <a:avLst/>
            </a:prstGeom>
            <a:noFill/>
          </p:spPr>
          <p:txBody>
            <a:bodyPr wrap="square" rtlCol="0">
              <a:spAutoFit/>
            </a:bodyPr>
            <a:lstStyle/>
            <a:p>
              <a:pPr marL="0" lvl="1" indent="-155575" algn="ctr" eaLnBrk="0" fontAlgn="base" hangingPunct="0">
                <a:lnSpc>
                  <a:spcPct val="90000"/>
                </a:lnSpc>
                <a:spcBef>
                  <a:spcPts val="600"/>
                </a:spcBef>
                <a:spcAft>
                  <a:spcPts val="1200"/>
                </a:spcAft>
                <a:buClr>
                  <a:srgbClr val="FFC000"/>
                </a:buClr>
                <a:defRPr/>
              </a:pPr>
              <a:r>
                <a:rPr lang="en-US" sz="1200" dirty="0" err="1">
                  <a:solidFill>
                    <a:schemeClr val="tx2"/>
                  </a:solidFill>
                  <a:latin typeface="+mj-lt"/>
                </a:rPr>
                <a:t>Utilisation</a:t>
              </a:r>
              <a:r>
                <a:rPr lang="en-US" sz="1200" dirty="0">
                  <a:solidFill>
                    <a:schemeClr val="tx2"/>
                  </a:solidFill>
                  <a:latin typeface="+mj-lt"/>
                </a:rPr>
                <a:t> des </a:t>
              </a:r>
              <a:r>
                <a:rPr lang="en-US" sz="1200" dirty="0" err="1">
                  <a:solidFill>
                    <a:schemeClr val="tx2"/>
                  </a:solidFill>
                  <a:latin typeface="+mj-lt"/>
                </a:rPr>
                <a:t>outils</a:t>
              </a:r>
              <a:r>
                <a:rPr lang="en-US" sz="1200" dirty="0">
                  <a:solidFill>
                    <a:schemeClr val="tx2"/>
                  </a:solidFill>
                  <a:latin typeface="+mj-lt"/>
                </a:rPr>
                <a:t> et </a:t>
              </a:r>
              <a:r>
                <a:rPr lang="en-US" sz="1200" dirty="0" err="1">
                  <a:solidFill>
                    <a:schemeClr val="tx2"/>
                  </a:solidFill>
                  <a:latin typeface="+mj-lt"/>
                </a:rPr>
                <a:t>compétences</a:t>
              </a:r>
              <a:r>
                <a:rPr lang="en-US" sz="1200" dirty="0">
                  <a:solidFill>
                    <a:schemeClr val="tx2"/>
                  </a:solidFill>
                  <a:latin typeface="+mj-lt"/>
                </a:rPr>
                <a:t> </a:t>
              </a:r>
              <a:r>
                <a:rPr lang="en-US" sz="1200" dirty="0" err="1">
                  <a:solidFill>
                    <a:schemeClr val="tx2"/>
                  </a:solidFill>
                  <a:latin typeface="+mj-lt"/>
                </a:rPr>
                <a:t>existantes</a:t>
              </a:r>
              <a:endParaRPr lang="en-US" sz="1200" dirty="0">
                <a:solidFill>
                  <a:schemeClr val="tx2"/>
                </a:solidFill>
                <a:latin typeface="+mj-lt"/>
              </a:endParaRPr>
            </a:p>
          </p:txBody>
        </p:sp>
      </p:gr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9743" y="6314196"/>
            <a:ext cx="2339219" cy="543804"/>
          </a:xfrm>
          <a:prstGeom prst="rect">
            <a:avLst/>
          </a:prstGeom>
          <a:noFill/>
          <a:ln w="9525">
            <a:noFill/>
            <a:miter lim="800000"/>
            <a:headEnd/>
            <a:tailEnd/>
          </a:ln>
          <a:effectLst/>
        </p:spPr>
      </p:pic>
      <p:sp>
        <p:nvSpPr>
          <p:cNvPr id="55" name="Freeform 9"/>
          <p:cNvSpPr>
            <a:spLocks/>
          </p:cNvSpPr>
          <p:nvPr/>
        </p:nvSpPr>
        <p:spPr bwMode="auto">
          <a:xfrm>
            <a:off x="6539490" y="1397000"/>
            <a:ext cx="1216811" cy="614113"/>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4"/>
            <a:srcRect/>
            <a:tile tx="0" ty="0" sx="50000" sy="50000" flip="none" algn="tl"/>
          </a:blipFill>
          <a:ln w="9525">
            <a:noFill/>
            <a:round/>
            <a:headEnd/>
            <a:tailEnd/>
          </a:ln>
          <a:effectLst>
            <a:outerShdw blurRad="304800" algn="ctr" rotWithShape="0">
              <a:schemeClr val="accent2">
                <a:lumMod val="20000"/>
                <a:lumOff val="80000"/>
              </a:schemeClr>
            </a:outerShdw>
          </a:effectLst>
        </p:spPr>
        <p:txBody>
          <a:bodyPr vert="horz" wrap="square" lIns="0" tIns="274320" rIns="0" bIns="0" numCol="1" anchor="ctr" anchorCtr="0" compatLnSpc="1">
            <a:prstTxWarp prst="textNoShape">
              <a:avLst/>
            </a:prstTxWarp>
          </a:bodyPr>
          <a:lstStyle/>
          <a:p>
            <a:pPr algn="ctr"/>
            <a:endParaRPr lang="en-US" sz="2000" b="1" dirty="0">
              <a:gradFill flip="none" rotWithShape="1">
                <a:gsLst>
                  <a:gs pos="0">
                    <a:srgbClr val="FFFFFF"/>
                  </a:gs>
                  <a:gs pos="87000">
                    <a:srgbClr val="FFFFFF"/>
                  </a:gs>
                </a:gsLst>
                <a:lin ang="5400000" scaled="0"/>
                <a:tileRect/>
              </a:gradFill>
              <a:effectLst>
                <a:outerShdw blurRad="304800" algn="ctr" rotWithShape="0">
                  <a:srgbClr val="FE5815"/>
                </a:outerShdw>
              </a:effectLst>
            </a:endParaRPr>
          </a:p>
        </p:txBody>
      </p:sp>
      <p:pic>
        <p:nvPicPr>
          <p:cNvPr id="56" name="Picture 13" descr="\\SERVER3\InternalBin\Resource DVD\DVD_ART36\Artwork_Imagery\Icons - Illustrations\_ SUPER VISTA STYLE\server.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412873" y="1271498"/>
            <a:ext cx="603832" cy="804900"/>
          </a:xfrm>
          <a:prstGeom prst="rect">
            <a:avLst/>
          </a:prstGeom>
          <a:noFill/>
          <a:ln>
            <a:noFill/>
          </a:ln>
        </p:spPr>
      </p:pic>
      <p:pic>
        <p:nvPicPr>
          <p:cNvPr id="57" name="Picture 13" descr="\\SERVER3\InternalBin\Resource DVD\DVD_ART36\Artwork_Imagery\Icons - Illustrations\_ SUPER VISTA STYLE\server.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678889" y="1363356"/>
            <a:ext cx="604621" cy="805952"/>
          </a:xfrm>
          <a:prstGeom prst="rect">
            <a:avLst/>
          </a:prstGeom>
          <a:noFill/>
          <a:ln>
            <a:noFill/>
          </a:ln>
        </p:spPr>
      </p:pic>
      <p:pic>
        <p:nvPicPr>
          <p:cNvPr id="65" name="Picture 3" descr="D:\AA - Microsoft\Events DVD 35\DVD_ART35\Logos\Azure Services Platform\Windows Azure\Windows Azure logo bl.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50089" y="4221358"/>
            <a:ext cx="1916494" cy="340465"/>
          </a:xfrm>
          <a:prstGeom prst="rect">
            <a:avLst/>
          </a:prstGeom>
          <a:noFill/>
          <a:ln>
            <a:noFill/>
          </a:ln>
        </p:spPr>
      </p:pic>
      <p:pic>
        <p:nvPicPr>
          <p:cNvPr id="90" name="Picture 12" descr="SQLAzurelogo_BlkText.png"/>
          <p:cNvPicPr>
            <a:picLocks noChangeAspect="1"/>
          </p:cNvPicPr>
          <p:nvPr/>
        </p:nvPicPr>
        <p:blipFill>
          <a:blip r:embed="rId7" cstate="screen">
            <a:extLst>
              <a:ext uri="{28A0092B-C50C-407E-A947-70E740481C1C}">
                <a14:useLocalDpi xmlns:a14="http://schemas.microsoft.com/office/drawing/2010/main"/>
              </a:ext>
            </a:extLst>
          </a:blip>
          <a:srcRect l="6490"/>
          <a:stretch>
            <a:fillRect/>
          </a:stretch>
        </p:blipFill>
        <p:spPr>
          <a:xfrm>
            <a:off x="2727600" y="4144419"/>
            <a:ext cx="1505401" cy="515962"/>
          </a:xfrm>
          <a:prstGeom prst="rect">
            <a:avLst/>
          </a:prstGeom>
        </p:spPr>
      </p:pic>
      <p:pic>
        <p:nvPicPr>
          <p:cNvPr id="129" name="Picture 9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0794" y="4200149"/>
            <a:ext cx="1809929" cy="483078"/>
          </a:xfrm>
          <a:prstGeom prst="rect">
            <a:avLst/>
          </a:prstGeom>
        </p:spPr>
      </p:pic>
      <p:pic>
        <p:nvPicPr>
          <p:cNvPr id="146" name="Picture 5" descr="E:\RESOURCES\PPT Resources\RESOURCE DVD 35\Artwork_Imagery\Shapes\Arrows\Blue Gradient Collection\arrow 0 blue arrow double headed 1-6.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892971" y="4907062"/>
            <a:ext cx="838199" cy="640641"/>
          </a:xfrm>
          <a:prstGeom prst="rect">
            <a:avLst/>
          </a:prstGeom>
          <a:noFill/>
        </p:spPr>
      </p:pic>
      <p:pic>
        <p:nvPicPr>
          <p:cNvPr id="147" name="Picture 5" descr="E:\RESOURCES\PPT Resources\RESOURCE DVD 35\Artwork_Imagery\Shapes\Arrows\Blue Gradient Collection\arrow 0 blue arrow double headed 1-6.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430580" y="4907062"/>
            <a:ext cx="838200" cy="640641"/>
          </a:xfrm>
          <a:prstGeom prst="rect">
            <a:avLst/>
          </a:prstGeom>
          <a:noFill/>
        </p:spPr>
      </p:pic>
      <p:pic>
        <p:nvPicPr>
          <p:cNvPr id="148" name="Picture 5" descr="E:\RESOURCES\PPT Resources\RESOURCE DVD 35\Artwork_Imagery\Shapes\Arrows\Blue Gradient Collection\arrow 0 blue arrow double headed 1-6.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130842" y="4907062"/>
            <a:ext cx="914400" cy="640641"/>
          </a:xfrm>
          <a:prstGeom prst="rect">
            <a:avLst/>
          </a:prstGeom>
          <a:noFill/>
        </p:spPr>
      </p:pic>
      <p:pic>
        <p:nvPicPr>
          <p:cNvPr id="98" name="Picture 3" descr="E:\PPT TOOLS\PPT_TOOLS\LOGOS\Rubh_white.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8176618" y="2123007"/>
            <a:ext cx="737139" cy="62685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PHP-logo.svg">
            <a:hlinkClick r:id="rId12"/>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825427" y="2239110"/>
            <a:ext cx="744117" cy="394644"/>
          </a:xfrm>
          <a:prstGeom prst="rect">
            <a:avLst/>
          </a:prstGeom>
          <a:noFill/>
        </p:spPr>
      </p:pic>
      <p:pic>
        <p:nvPicPr>
          <p:cNvPr id="100" name="Picture 4"/>
          <p:cNvPicPr>
            <a:picLocks noChangeAspect="1"/>
          </p:cNvPicPr>
          <p:nvPr/>
        </p:nvPicPr>
        <p:blipFill>
          <a:blip r:embed="rId14" cstate="screen">
            <a:extLst>
              <a:ext uri="{BEBA8EAE-BF5A-486C-A8C5-ECC9F3942E4B}">
                <a14:imgProps xmlns:a14="http://schemas.microsoft.com/office/drawing/2010/main">
                  <a14:imgLayer r:embed="rId15">
                    <a14:imgEffect>
                      <a14:backgroundRemoval t="10000" b="90000" l="10000" r="90000">
                        <a14:foregroundMark x1="37817" y1="48879" x2="37817" y2="48879"/>
                        <a14:foregroundMark x1="57115" y1="47534" x2="57115" y2="47534"/>
                        <a14:foregroundMark x1="47368" y1="52466" x2="47368" y2="52466"/>
                        <a14:foregroundMark x1="62378" y1="40359" x2="62378" y2="40359"/>
                        <a14:foregroundMark x1="71540" y1="43946" x2="71540" y2="43946"/>
                        <a14:foregroundMark x1="80702" y1="46637" x2="80702" y2="46637"/>
                      </a14:backgroundRemoval>
                    </a14:imgEffect>
                  </a14:imgLayer>
                </a14:imgProps>
              </a:ext>
              <a:ext uri="{28A0092B-C50C-407E-A947-70E740481C1C}">
                <a14:useLocalDpi xmlns:a14="http://schemas.microsoft.com/office/drawing/2010/main"/>
              </a:ext>
            </a:extLst>
          </a:blip>
          <a:stretch>
            <a:fillRect/>
          </a:stretch>
        </p:blipFill>
        <p:spPr>
          <a:xfrm>
            <a:off x="6770767" y="2175179"/>
            <a:ext cx="1204628" cy="522507"/>
          </a:xfrm>
          <a:prstGeom prst="rect">
            <a:avLst/>
          </a:prstGeom>
        </p:spPr>
      </p:pic>
      <p:pic>
        <p:nvPicPr>
          <p:cNvPr id="101" name="Picture 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337675" y="2074937"/>
            <a:ext cx="1358587" cy="722991"/>
          </a:xfrm>
          <a:prstGeom prst="rect">
            <a:avLst/>
          </a:prstGeom>
        </p:spPr>
      </p:pic>
      <p:pic>
        <p:nvPicPr>
          <p:cNvPr id="107" name="Picture 2"/>
          <p:cNvPicPr>
            <a:picLocks noChangeAspect="1" noChangeArrowheads="1"/>
          </p:cNvPicPr>
          <p:nvPr/>
        </p:nvPicPr>
        <p:blipFill>
          <a:blip r:embed="rId17" cstate="screen">
            <a:extLst>
              <a:ext uri="{28A0092B-C50C-407E-A947-70E740481C1C}">
                <a14:useLocalDpi xmlns:a14="http://schemas.microsoft.com/office/drawing/2010/main"/>
              </a:ext>
            </a:extLst>
          </a:blip>
          <a:stretch>
            <a:fillRect/>
          </a:stretch>
        </p:blipFill>
        <p:spPr bwMode="auto">
          <a:xfrm>
            <a:off x="1794854" y="2239110"/>
            <a:ext cx="1341598" cy="394644"/>
          </a:xfrm>
          <a:prstGeom prst="rect">
            <a:avLst/>
          </a:prstGeom>
          <a:noFill/>
        </p:spPr>
      </p:pic>
      <p:pic>
        <p:nvPicPr>
          <p:cNvPr id="108" name="Picture 2"/>
          <p:cNvPicPr>
            <a:picLocks noChangeAspect="1" noChangeArrowheads="1"/>
          </p:cNvPicPr>
          <p:nvPr/>
        </p:nvPicPr>
        <p:blipFill>
          <a:blip r:embed="rId18" cstate="screen">
            <a:extLst>
              <a:ext uri="{28A0092B-C50C-407E-A947-70E740481C1C}">
                <a14:useLocalDpi xmlns:a14="http://schemas.microsoft.com/office/drawing/2010/main"/>
              </a:ext>
            </a:extLst>
          </a:blip>
          <a:stretch>
            <a:fillRect/>
          </a:stretch>
        </p:blipFill>
        <p:spPr bwMode="auto">
          <a:xfrm>
            <a:off x="287110" y="2166023"/>
            <a:ext cx="1306521" cy="540818"/>
          </a:xfrm>
          <a:prstGeom prst="rect">
            <a:avLst/>
          </a:prstGeom>
          <a:noFill/>
          <a:ln>
            <a:noFill/>
          </a:ln>
        </p:spPr>
      </p:pic>
      <p:pic>
        <p:nvPicPr>
          <p:cNvPr id="109" name="Picture 22"/>
          <p:cNvPicPr>
            <a:picLocks noChangeAspect="1"/>
          </p:cNvPicPr>
          <p:nvPr/>
        </p:nvPicPr>
        <p:blipFill>
          <a:blip r:embed="rId19" cstate="screen">
            <a:extLst>
              <a:ext uri="{BEBA8EAE-BF5A-486C-A8C5-ECC9F3942E4B}">
                <a14:imgProps xmlns:a14="http://schemas.microsoft.com/office/drawing/2010/main">
                  <a14:imgLayer r:embed="rId20">
                    <a14:imgEffect>
                      <a14:backgroundRemoval t="10000" b="92909" l="10000" r="90000">
                        <a14:foregroundMark x1="30909" y1="76182" x2="30909" y2="76182"/>
                        <a14:foregroundMark x1="39091" y1="75818" x2="39091" y2="75818"/>
                        <a14:foregroundMark x1="49091" y1="78000" x2="49091" y2="78000"/>
                        <a14:foregroundMark x1="30545" y1="59091" x2="30545" y2="59091"/>
                        <a14:foregroundMark x1="44182" y1="62909" x2="44182" y2="62909"/>
                        <a14:foregroundMark x1="46182" y1="56364" x2="46182" y2="56364"/>
                        <a14:foregroundMark x1="46909" y1="50000" x2="46909" y2="50000"/>
                        <a14:foregroundMark x1="35455" y1="42364" x2="35455" y2="42364"/>
                        <a14:foregroundMark x1="43818" y1="26909" x2="43818" y2="26909"/>
                        <a14:foregroundMark x1="52364" y1="28364" x2="52364" y2="28364"/>
                        <a14:foregroundMark x1="70364" y1="43818" x2="70364" y2="43818"/>
                        <a14:foregroundMark x1="67455" y1="63455" x2="67455" y2="63455"/>
                        <a14:foregroundMark x1="28000" y1="92909" x2="28000" y2="92909"/>
                        <a14:foregroundMark x1="69455" y1="77818" x2="69455" y2="77818"/>
                        <a14:foregroundMark x1="71273" y1="75091" x2="71273" y2="75091"/>
                        <a14:foregroundMark x1="72182" y1="75455" x2="72182" y2="75455"/>
                        <a14:foregroundMark x1="35818" y1="57273" x2="35818" y2="57273"/>
                        <a14:foregroundMark x1="36545" y1="57273" x2="36545" y2="57273"/>
                        <a14:foregroundMark x1="36909" y1="57455" x2="36909" y2="57455"/>
                        <a14:foregroundMark x1="37091" y1="64727" x2="37091" y2="64727"/>
                        <a14:foregroundMark x1="39091" y1="65091" x2="39091" y2="65091"/>
                        <a14:foregroundMark x1="64364" y1="49818" x2="64364" y2="49818"/>
                        <a14:foregroundMark x1="63273" y1="50182" x2="63273" y2="50182"/>
                        <a14:foregroundMark x1="62909" y1="50545" x2="62909" y2="50545"/>
                        <a14:foregroundMark x1="62000" y1="41818" x2="62000" y2="41818"/>
                        <a14:foregroundMark x1="64727" y1="39636" x2="64727" y2="39636"/>
                        <a14:foregroundMark x1="73273" y1="75091" x2="73273" y2="75091"/>
                        <a14:foregroundMark x1="62727" y1="18909" x2="62727" y2="18909"/>
                        <a14:foregroundMark x1="40000" y1="39818" x2="40000" y2="39818"/>
                        <a14:foregroundMark x1="42364" y1="39455" x2="42364" y2="39455"/>
                        <a14:foregroundMark x1="68364" y1="57636" x2="68364" y2="57636"/>
                        <a14:foregroundMark x1="52545" y1="41091" x2="52545" y2="41091"/>
                        <a14:foregroundMark x1="49818" y1="39273" x2="49818" y2="39273"/>
                      </a14:backgroundRemoval>
                    </a14:imgEffect>
                  </a14:imgLayer>
                </a14:imgProps>
              </a:ext>
              <a:ext uri="{28A0092B-C50C-407E-A947-70E740481C1C}">
                <a14:useLocalDpi xmlns:a14="http://schemas.microsoft.com/office/drawing/2010/main"/>
              </a:ext>
            </a:extLst>
          </a:blip>
          <a:stretch>
            <a:fillRect/>
          </a:stretch>
        </p:blipFill>
        <p:spPr>
          <a:xfrm>
            <a:off x="4897485" y="2073073"/>
            <a:ext cx="726719" cy="726719"/>
          </a:xfrm>
          <a:prstGeom prst="rect">
            <a:avLst/>
          </a:prstGeom>
        </p:spPr>
      </p:pic>
      <p:pic>
        <p:nvPicPr>
          <p:cNvPr id="110" name="Picture 6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bwMode="black">
          <a:xfrm>
            <a:off x="1972776" y="3167036"/>
            <a:ext cx="4804262" cy="634941"/>
          </a:xfrm>
          <a:prstGeom prst="rect">
            <a:avLst/>
          </a:prstGeom>
          <a:noFill/>
          <a:ln>
            <a:noFill/>
          </a:ln>
        </p:spPr>
      </p:pic>
      <p:sp>
        <p:nvSpPr>
          <p:cNvPr id="105" name="Rounded Rectangle 11"/>
          <p:cNvSpPr>
            <a:spLocks/>
          </p:cNvSpPr>
          <p:nvPr/>
        </p:nvSpPr>
        <p:spPr bwMode="auto">
          <a:xfrm>
            <a:off x="362441" y="4731353"/>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R="0" lvl="0" algn="r" defTabSz="914400" eaLnBrk="1" fontAlgn="auto" latinLnBrk="0" hangingPunct="1">
              <a:lnSpc>
                <a:spcPct val="80000"/>
              </a:lnSpc>
              <a:spcBef>
                <a:spcPts val="0"/>
              </a:spcBef>
              <a:spcAft>
                <a:spcPts val="0"/>
              </a:spcAft>
              <a:buClrTx/>
              <a:buSzTx/>
              <a:buFontTx/>
              <a:buNone/>
              <a:tabLst>
                <a:tab pos="534988" algn="l"/>
                <a:tab pos="808038" algn="l"/>
              </a:tabLst>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Compute</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pic>
        <p:nvPicPr>
          <p:cNvPr id="106" name="Picture 4" descr="C:\Users\jamescon\Documents\Sync\FY11\PDC\Sessions\WA Icons\worker ro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9408" y="4750041"/>
            <a:ext cx="399108" cy="346011"/>
          </a:xfrm>
          <a:prstGeom prst="rect">
            <a:avLst/>
          </a:prstGeom>
          <a:noFill/>
          <a:extLst>
            <a:ext uri="{909E8E84-426E-40DD-AFC4-6F175D3DCCD1}">
              <a14:hiddenFill xmlns:a14="http://schemas.microsoft.com/office/drawing/2010/main">
                <a:solidFill>
                  <a:srgbClr val="FFFFFF"/>
                </a:solidFill>
              </a14:hiddenFill>
            </a:ext>
          </a:extLst>
        </p:spPr>
      </p:pic>
      <p:sp>
        <p:nvSpPr>
          <p:cNvPr id="115" name="Rounded Rectangle 11"/>
          <p:cNvSpPr>
            <a:spLocks/>
          </p:cNvSpPr>
          <p:nvPr/>
        </p:nvSpPr>
        <p:spPr bwMode="auto">
          <a:xfrm>
            <a:off x="362441" y="5204047"/>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895350" marR="0" lvl="0" indent="-798513" algn="r" defTabSz="914400" eaLnBrk="1" fontAlgn="auto" latinLnBrk="0" hangingPunct="1">
              <a:lnSpc>
                <a:spcPct val="80000"/>
              </a:lnSpc>
              <a:spcBef>
                <a:spcPts val="0"/>
              </a:spcBef>
              <a:spcAft>
                <a:spcPts val="0"/>
              </a:spcAft>
              <a:buClrTx/>
              <a:buSzTx/>
              <a:buFontTx/>
              <a:buNone/>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Storage</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pic>
        <p:nvPicPr>
          <p:cNvPr id="149" name="Picture 3" descr="C:\Users\jamescon\Documents\Sync\FY11\PDC\Sessions\WA Icons\storage - blob containers.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1533" y="5220149"/>
            <a:ext cx="405612" cy="367505"/>
          </a:xfrm>
          <a:prstGeom prst="rect">
            <a:avLst/>
          </a:prstGeom>
          <a:noFill/>
          <a:extLst>
            <a:ext uri="{909E8E84-426E-40DD-AFC4-6F175D3DCCD1}">
              <a14:hiddenFill xmlns:a14="http://schemas.microsoft.com/office/drawing/2010/main">
                <a:solidFill>
                  <a:srgbClr val="FFFFFF"/>
                </a:solidFill>
              </a14:hiddenFill>
            </a:ext>
          </a:extLst>
        </p:spPr>
      </p:pic>
      <p:sp>
        <p:nvSpPr>
          <p:cNvPr id="150" name="Rounded Rectangle 11"/>
          <p:cNvSpPr>
            <a:spLocks/>
          </p:cNvSpPr>
          <p:nvPr/>
        </p:nvSpPr>
        <p:spPr bwMode="auto">
          <a:xfrm>
            <a:off x="362441" y="5702964"/>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895350" marR="0" lvl="0" indent="-808038" algn="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VPN</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pic>
        <p:nvPicPr>
          <p:cNvPr id="151" name="Picture 2" descr="C:\Users\jamescon\Documents\Sync\FY11\PDC\Sessions\WA Icons\Connect Endpoint.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7085" y="5782865"/>
            <a:ext cx="392404" cy="235994"/>
          </a:xfrm>
          <a:prstGeom prst="rect">
            <a:avLst/>
          </a:prstGeom>
          <a:noFill/>
          <a:extLst>
            <a:ext uri="{909E8E84-426E-40DD-AFC4-6F175D3DCCD1}">
              <a14:hiddenFill xmlns:a14="http://schemas.microsoft.com/office/drawing/2010/main">
                <a:solidFill>
                  <a:srgbClr val="FFFFFF"/>
                </a:solidFill>
              </a14:hiddenFill>
            </a:ext>
          </a:extLst>
        </p:spPr>
      </p:pic>
      <p:sp>
        <p:nvSpPr>
          <p:cNvPr id="152" name="Rounded Rectangle 11"/>
          <p:cNvSpPr>
            <a:spLocks/>
          </p:cNvSpPr>
          <p:nvPr/>
        </p:nvSpPr>
        <p:spPr bwMode="auto">
          <a:xfrm>
            <a:off x="2658681" y="4750041"/>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Database</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sp>
        <p:nvSpPr>
          <p:cNvPr id="153" name="Rounded Rectangle 11"/>
          <p:cNvSpPr>
            <a:spLocks/>
          </p:cNvSpPr>
          <p:nvPr/>
        </p:nvSpPr>
        <p:spPr bwMode="auto">
          <a:xfrm>
            <a:off x="2658681" y="5222735"/>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622300" marR="0" lvl="0" indent="-622300" algn="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Reporting</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sp>
        <p:nvSpPr>
          <p:cNvPr id="154" name="Rounded Rectangle 11"/>
          <p:cNvSpPr>
            <a:spLocks/>
          </p:cNvSpPr>
          <p:nvPr/>
        </p:nvSpPr>
        <p:spPr bwMode="auto">
          <a:xfrm>
            <a:off x="2658681" y="5721652"/>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982663" marR="0" lvl="0" indent="-895350" algn="r" defTabSz="914400" eaLnBrk="1" fontAlgn="auto" latinLnBrk="0" hangingPunct="1">
              <a:lnSpc>
                <a:spcPct val="80000"/>
              </a:lnSpc>
              <a:spcBef>
                <a:spcPts val="0"/>
              </a:spcBef>
              <a:spcAft>
                <a:spcPts val="0"/>
              </a:spcAft>
              <a:buClrTx/>
              <a:buSzTx/>
              <a:buFontTx/>
              <a:buNone/>
              <a:tabLst/>
              <a:defRPr/>
            </a:pPr>
            <a:r>
              <a:rPr lang="en-US" sz="1200" kern="0" dirty="0" err="1">
                <a:gradFill>
                  <a:gsLst>
                    <a:gs pos="55000">
                      <a:srgbClr val="000000"/>
                    </a:gs>
                    <a:gs pos="100000">
                      <a:srgbClr val="000000"/>
                    </a:gs>
                  </a:gsLst>
                  <a:lin ang="5400000" scaled="0"/>
                </a:gradFill>
                <a:latin typeface="Segoe" pitchFamily="34" charset="0"/>
              </a:rPr>
              <a:t>DataSync</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pic>
        <p:nvPicPr>
          <p:cNvPr id="155" name="Picture 2" descr="C:\Users\jamescon\Documents\Sync\FY11\PDC\Sessions\WA Icons\sql azure reporting.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844754" y="5251275"/>
            <a:ext cx="291378" cy="35691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3" descr="C:\Users\jamescon\Documents\Sync\FY11\PDC\Sessions\WA Icons\sql azure data sync.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809174" y="5738340"/>
            <a:ext cx="362538" cy="35691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C:\Users\jamescon\Documents\Sync\FY11\PDC\Sessions\WA Icons\sql azure databas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826486" y="4773598"/>
            <a:ext cx="327914" cy="356910"/>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11"/>
          <p:cNvSpPr>
            <a:spLocks/>
          </p:cNvSpPr>
          <p:nvPr/>
        </p:nvSpPr>
        <p:spPr bwMode="auto">
          <a:xfrm>
            <a:off x="4979777" y="4718043"/>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Service Bus	</a:t>
            </a:r>
          </a:p>
        </p:txBody>
      </p:sp>
      <p:sp>
        <p:nvSpPr>
          <p:cNvPr id="159" name="Rounded Rectangle 11"/>
          <p:cNvSpPr>
            <a:spLocks/>
          </p:cNvSpPr>
          <p:nvPr/>
        </p:nvSpPr>
        <p:spPr bwMode="auto">
          <a:xfrm>
            <a:off x="4979777" y="5190737"/>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R="0" lvl="0" algn="r" defTabSz="363538" eaLnBrk="1" fontAlgn="auto" latinLnBrk="0" hangingPunct="1">
              <a:lnSpc>
                <a:spcPct val="80000"/>
              </a:lnSpc>
              <a:spcBef>
                <a:spcPts val="0"/>
              </a:spcBef>
              <a:spcAft>
                <a:spcPts val="0"/>
              </a:spcAft>
              <a:buClrTx/>
              <a:buSzTx/>
              <a:buFontTx/>
              <a:buNone/>
              <a:tabLst/>
              <a:defRPr/>
            </a:pPr>
            <a:r>
              <a:rPr lang="en-US" sz="1200" kern="0" dirty="0">
                <a:gradFill>
                  <a:gsLst>
                    <a:gs pos="55000">
                      <a:srgbClr val="000000"/>
                    </a:gs>
                    <a:gs pos="100000">
                      <a:srgbClr val="000000"/>
                    </a:gs>
                  </a:gsLst>
                  <a:lin ang="5400000" scaled="0"/>
                </a:gradFill>
                <a:latin typeface="Segoe" pitchFamily="34" charset="0"/>
              </a:rPr>
              <a:t>Access Control	</a:t>
            </a:r>
            <a:endParaRPr kumimoji="0" lang="en-US" sz="12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endParaRPr>
          </a:p>
        </p:txBody>
      </p:sp>
      <p:sp>
        <p:nvSpPr>
          <p:cNvPr id="160" name="Rounded Rectangle 11"/>
          <p:cNvSpPr>
            <a:spLocks/>
          </p:cNvSpPr>
          <p:nvPr/>
        </p:nvSpPr>
        <p:spPr bwMode="auto">
          <a:xfrm>
            <a:off x="4979777" y="5689654"/>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982663" marR="0" lvl="0" indent="-895350" algn="r" defTabSz="914400" eaLnBrk="1" fontAlgn="auto" latinLnBrk="0" hangingPunct="1">
              <a:lnSpc>
                <a:spcPct val="80000"/>
              </a:lnSpc>
              <a:spcBef>
                <a:spcPts val="0"/>
              </a:spcBef>
              <a:spcAft>
                <a:spcPts val="0"/>
              </a:spcAft>
              <a:buClrTx/>
              <a:buSzTx/>
              <a:buFontTx/>
              <a:buNone/>
              <a:tabLst/>
              <a:defRPr/>
            </a:pPr>
            <a:r>
              <a:rPr lang="en-US" sz="1200" kern="0" dirty="0">
                <a:gradFill>
                  <a:gsLst>
                    <a:gs pos="55000">
                      <a:srgbClr val="000000"/>
                    </a:gs>
                    <a:gs pos="100000">
                      <a:srgbClr val="000000"/>
                    </a:gs>
                  </a:gsLst>
                  <a:lin ang="5400000" scaled="0"/>
                </a:gradFill>
                <a:latin typeface="Segoe" pitchFamily="34" charset="0"/>
              </a:rPr>
              <a:t>Caching</a:t>
            </a:r>
            <a:r>
              <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rPr>
              <a:t>	</a:t>
            </a:r>
          </a:p>
        </p:txBody>
      </p:sp>
      <p:pic>
        <p:nvPicPr>
          <p:cNvPr id="161" name="Picture 2" descr="C:\Users\jamescon\Documents\Sync\FY11\PDC\Sessions\WA Icons\appfabric - service bu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153025" y="4757556"/>
            <a:ext cx="266427" cy="307151"/>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3" descr="C:\Users\jamescon\Documents\Sync\FY11\PDC\Sessions\WA Icons\appfabric - access control.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051990" y="5261501"/>
            <a:ext cx="270944" cy="26875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C:\Users\jamescon\Documents\Sync\FY11\PDC\Sessions\WA Icons\appfabric - caching.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136149" y="5776527"/>
            <a:ext cx="285699" cy="2610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7015847" y="4144419"/>
            <a:ext cx="1916494" cy="518635"/>
            <a:chOff x="7015847" y="4144419"/>
            <a:chExt cx="1916494" cy="518635"/>
          </a:xfrm>
        </p:grpSpPr>
        <p:pic>
          <p:nvPicPr>
            <p:cNvPr id="164" name="Picture 3" descr="D:\AA - Microsoft\Events DVD 35\DVD_ART35\Logos\Azure Services Platform\Windows Azure\Windows Azure logo bl.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7015847" y="4144419"/>
              <a:ext cx="1916494" cy="340465"/>
            </a:xfrm>
            <a:prstGeom prst="rect">
              <a:avLst/>
            </a:prstGeom>
            <a:ln/>
          </p:spPr>
          <p:style>
            <a:lnRef idx="0">
              <a:schemeClr val="accent1"/>
            </a:lnRef>
            <a:fillRef idx="3">
              <a:schemeClr val="accent1"/>
            </a:fillRef>
            <a:effectRef idx="3">
              <a:schemeClr val="accent1"/>
            </a:effectRef>
            <a:fontRef idx="minor">
              <a:schemeClr val="lt1"/>
            </a:fontRef>
          </p:style>
        </p:pic>
        <p:sp>
          <p:nvSpPr>
            <p:cNvPr id="9" name="ZoneTexte 8"/>
            <p:cNvSpPr txBox="1"/>
            <p:nvPr/>
          </p:nvSpPr>
          <p:spPr>
            <a:xfrm>
              <a:off x="7324955" y="4386055"/>
              <a:ext cx="1013547" cy="27699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fr-FR" sz="1200" dirty="0" err="1">
                  <a:solidFill>
                    <a:schemeClr val="tx1">
                      <a:lumMod val="85000"/>
                      <a:lumOff val="15000"/>
                    </a:schemeClr>
                  </a:solidFill>
                </a:rPr>
                <a:t>MarketPlace</a:t>
              </a:r>
              <a:endParaRPr lang="fr-FR" sz="1200" dirty="0">
                <a:solidFill>
                  <a:schemeClr val="tx1">
                    <a:lumMod val="85000"/>
                    <a:lumOff val="15000"/>
                  </a:schemeClr>
                </a:solidFill>
              </a:endParaRPr>
            </a:p>
          </p:txBody>
        </p:sp>
      </p:grpSp>
      <p:sp>
        <p:nvSpPr>
          <p:cNvPr id="165" name="Rounded Rectangle 11"/>
          <p:cNvSpPr>
            <a:spLocks/>
          </p:cNvSpPr>
          <p:nvPr/>
        </p:nvSpPr>
        <p:spPr bwMode="auto">
          <a:xfrm>
            <a:off x="7284822" y="4741514"/>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898525" marR="0" lvl="0" indent="-898525" algn="r" defTabSz="914400" eaLnBrk="1" fontAlgn="auto" latinLnBrk="0" hangingPunct="1">
              <a:lnSpc>
                <a:spcPct val="80000"/>
              </a:lnSpc>
              <a:spcBef>
                <a:spcPts val="0"/>
              </a:spcBef>
              <a:spcAft>
                <a:spcPts val="0"/>
              </a:spcAft>
              <a:buClrTx/>
              <a:buSzTx/>
              <a:buFontTx/>
              <a:buNone/>
              <a:tabLst>
                <a:tab pos="985838" algn="l"/>
              </a:tabLst>
              <a:defRPr/>
            </a:pPr>
            <a:r>
              <a:rPr kumimoji="0" lang="en-US" sz="1200" b="0" i="0" u="none" strike="noStrike" kern="0" cap="none" spc="0" normalizeH="0" baseline="0" noProof="0" dirty="0" err="1">
                <a:ln>
                  <a:noFill/>
                </a:ln>
                <a:gradFill>
                  <a:gsLst>
                    <a:gs pos="55000">
                      <a:srgbClr val="000000"/>
                    </a:gs>
                    <a:gs pos="100000">
                      <a:srgbClr val="000000"/>
                    </a:gs>
                  </a:gsLst>
                  <a:lin ang="5400000" scaled="0"/>
                </a:gradFill>
                <a:effectLst/>
                <a:uLnTx/>
                <a:uFillTx/>
                <a:latin typeface="Segoe" pitchFamily="34" charset="0"/>
              </a:rPr>
              <a:t>DataMarke</a:t>
            </a:r>
            <a:r>
              <a:rPr lang="en-US" sz="1200" kern="0" dirty="0">
                <a:gradFill>
                  <a:gsLst>
                    <a:gs pos="55000">
                      <a:srgbClr val="000000"/>
                    </a:gs>
                    <a:gs pos="100000">
                      <a:srgbClr val="000000"/>
                    </a:gs>
                  </a:gsLst>
                  <a:lin ang="5400000" scaled="0"/>
                </a:gradFill>
                <a:latin typeface="Segoe" pitchFamily="34" charset="0"/>
              </a:rPr>
              <a:t>t</a:t>
            </a:r>
            <a:r>
              <a:rPr lang="en-US" sz="1400" kern="0" dirty="0">
                <a:gradFill>
                  <a:gsLst>
                    <a:gs pos="55000">
                      <a:srgbClr val="000000"/>
                    </a:gs>
                    <a:gs pos="100000">
                      <a:srgbClr val="000000"/>
                    </a:gs>
                  </a:gsLst>
                  <a:lin ang="5400000" scaled="0"/>
                </a:gradFill>
                <a:latin typeface="Segoe" pitchFamily="34" charset="0"/>
              </a:rPr>
              <a:t>	</a:t>
            </a:r>
            <a:endPar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endParaRPr>
          </a:p>
        </p:txBody>
      </p:sp>
      <p:pic>
        <p:nvPicPr>
          <p:cNvPr id="166" name="Picture 2" descr="C:\Users\jamescon\Documents\Sync\FY11\PDC\Sessions\WA Icons\sql azure databas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44429" y="4773866"/>
            <a:ext cx="327914" cy="356910"/>
          </a:xfrm>
          <a:prstGeom prst="rect">
            <a:avLst/>
          </a:prstGeom>
          <a:noFill/>
          <a:extLst>
            <a:ext uri="{909E8E84-426E-40DD-AFC4-6F175D3DCCD1}">
              <a14:hiddenFill xmlns:a14="http://schemas.microsoft.com/office/drawing/2010/main">
                <a:solidFill>
                  <a:srgbClr val="FFFFFF"/>
                </a:solidFill>
              </a14:hiddenFill>
            </a:ext>
          </a:extLst>
        </p:spPr>
      </p:pic>
      <p:sp>
        <p:nvSpPr>
          <p:cNvPr id="167" name="Rounded Rectangle 11"/>
          <p:cNvSpPr>
            <a:spLocks/>
          </p:cNvSpPr>
          <p:nvPr/>
        </p:nvSpPr>
        <p:spPr bwMode="auto">
          <a:xfrm>
            <a:off x="7284821" y="5204897"/>
            <a:ext cx="1530529" cy="389262"/>
          </a:xfrm>
          <a:prstGeom prst="roundRect">
            <a:avLst/>
          </a:prstGeom>
          <a:gradFill flip="none" rotWithShape="1">
            <a:gsLst>
              <a:gs pos="0">
                <a:srgbClr val="FFFFFF"/>
              </a:gs>
              <a:gs pos="50000">
                <a:srgbClr val="FFFFFF">
                  <a:alpha val="94000"/>
                </a:srgb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marL="719138" marR="0" lvl="0" indent="-719138" algn="r" defTabSz="914400" eaLnBrk="1" fontAlgn="auto" latinLnBrk="0" hangingPunct="1">
              <a:lnSpc>
                <a:spcPct val="80000"/>
              </a:lnSpc>
              <a:spcBef>
                <a:spcPts val="0"/>
              </a:spcBef>
              <a:spcAft>
                <a:spcPts val="0"/>
              </a:spcAft>
              <a:buClrTx/>
              <a:buSzTx/>
              <a:buFontTx/>
              <a:buNone/>
              <a:tabLst>
                <a:tab pos="265113" algn="l"/>
                <a:tab pos="981075" algn="l"/>
              </a:tabLst>
              <a:defRPr/>
            </a:pPr>
            <a:r>
              <a:rPr lang="en-US" sz="1200" kern="0" dirty="0">
                <a:gradFill>
                  <a:gsLst>
                    <a:gs pos="55000">
                      <a:srgbClr val="000000"/>
                    </a:gs>
                    <a:gs pos="100000">
                      <a:srgbClr val="000000"/>
                    </a:gs>
                  </a:gsLst>
                  <a:lin ang="5400000" scaled="0"/>
                </a:gradFill>
                <a:latin typeface="Segoe" pitchFamily="34" charset="0"/>
              </a:rPr>
              <a:t>  App</a:t>
            </a:r>
            <a:r>
              <a:rPr kumimoji="0" lang="en-US" sz="1200" b="0" i="0" u="none" strike="noStrike" kern="0" cap="none" spc="0" normalizeH="0" baseline="0" noProof="0" dirty="0" err="1">
                <a:ln>
                  <a:noFill/>
                </a:ln>
                <a:gradFill>
                  <a:gsLst>
                    <a:gs pos="55000">
                      <a:srgbClr val="000000"/>
                    </a:gs>
                    <a:gs pos="100000">
                      <a:srgbClr val="000000"/>
                    </a:gs>
                  </a:gsLst>
                  <a:lin ang="5400000" scaled="0"/>
                </a:gradFill>
                <a:effectLst/>
                <a:uLnTx/>
                <a:uFillTx/>
                <a:latin typeface="Segoe" pitchFamily="34" charset="0"/>
              </a:rPr>
              <a:t>Marke</a:t>
            </a:r>
            <a:r>
              <a:rPr lang="en-US" sz="1200" kern="0" dirty="0">
                <a:gradFill>
                  <a:gsLst>
                    <a:gs pos="55000">
                      <a:srgbClr val="000000"/>
                    </a:gs>
                    <a:gs pos="100000">
                      <a:srgbClr val="000000"/>
                    </a:gs>
                  </a:gsLst>
                  <a:lin ang="5400000" scaled="0"/>
                </a:gradFill>
                <a:latin typeface="Segoe" pitchFamily="34" charset="0"/>
              </a:rPr>
              <a:t>t</a:t>
            </a:r>
            <a:r>
              <a:rPr lang="en-US" sz="1400" kern="0" dirty="0">
                <a:gradFill>
                  <a:gsLst>
                    <a:gs pos="55000">
                      <a:srgbClr val="000000"/>
                    </a:gs>
                    <a:gs pos="100000">
                      <a:srgbClr val="000000"/>
                    </a:gs>
                  </a:gsLst>
                  <a:lin ang="5400000" scaled="0"/>
                </a:gradFill>
                <a:latin typeface="Segoe" pitchFamily="34" charset="0"/>
              </a:rPr>
              <a:t>	</a:t>
            </a:r>
            <a:endParaRPr kumimoji="0" lang="en-US" sz="1400" b="0" i="0" u="none" strike="noStrike" kern="0" cap="none" spc="0" normalizeH="0" baseline="0" noProof="0" dirty="0">
              <a:ln>
                <a:noFill/>
              </a:ln>
              <a:gradFill>
                <a:gsLst>
                  <a:gs pos="55000">
                    <a:srgbClr val="000000"/>
                  </a:gs>
                  <a:gs pos="100000">
                    <a:srgbClr val="000000"/>
                  </a:gs>
                </a:gsLst>
                <a:lin ang="5400000" scaled="0"/>
              </a:gradFill>
              <a:effectLst/>
              <a:uLnTx/>
              <a:uFillTx/>
              <a:latin typeface="Segoe" pitchFamily="34" charset="0"/>
            </a:endParaRPr>
          </a:p>
        </p:txBody>
      </p:sp>
      <p:pic>
        <p:nvPicPr>
          <p:cNvPr id="168" name="Picture 4" descr="C:\Users\jamescon\Documents\Sync\FY11\PDC\Sessions\WA Icons\worker ro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69920" y="5232601"/>
            <a:ext cx="399108" cy="34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13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4624"/>
            <a:ext cx="8856984" cy="1143000"/>
          </a:xfrm>
        </p:spPr>
        <p:txBody>
          <a:bodyPr/>
          <a:lstStyle/>
          <a:p>
            <a:r>
              <a:rPr lang="fr-FR" dirty="0"/>
              <a:t>Les data </a:t>
            </a:r>
            <a:r>
              <a:rPr lang="fr-FR" dirty="0" err="1"/>
              <a:t>centers</a:t>
            </a:r>
            <a:r>
              <a:rPr lang="fr-FR" dirty="0"/>
              <a:t> de la plateforme Windows Azure</a:t>
            </a:r>
          </a:p>
        </p:txBody>
      </p:sp>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a:stretch>
            <a:fillRect/>
          </a:stretch>
        </p:blipFill>
        <p:spPr bwMode="auto">
          <a:xfrm>
            <a:off x="3389" y="1837206"/>
            <a:ext cx="3600197" cy="3878226"/>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5" cstate="screen">
            <a:extLst>
              <a:ext uri="{BEBA8EAE-BF5A-486C-A8C5-ECC9F3942E4B}">
                <a14:imgProps xmlns:a14="http://schemas.microsoft.com/office/drawing/2010/main">
                  <a14:imgLayer r:embed="rId6">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a:stretch>
            <a:fillRect/>
          </a:stretch>
        </p:blipFill>
        <p:spPr bwMode="auto">
          <a:xfrm>
            <a:off x="3611923" y="1846731"/>
            <a:ext cx="1943606" cy="3878226"/>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r="-1748"/>
          <a:stretch>
            <a:fillRect/>
          </a:stretch>
        </p:blipFill>
        <p:spPr bwMode="auto">
          <a:xfrm>
            <a:off x="5554653" y="1846731"/>
            <a:ext cx="3584715" cy="3878226"/>
          </a:xfrm>
          <a:prstGeom prst="rect">
            <a:avLst/>
          </a:prstGeom>
          <a:noFill/>
        </p:spPr>
      </p:pic>
      <p:sp>
        <p:nvSpPr>
          <p:cNvPr id="9" name="Rectangle 8"/>
          <p:cNvSpPr/>
          <p:nvPr/>
        </p:nvSpPr>
        <p:spPr bwMode="auto">
          <a:xfrm>
            <a:off x="3390" y="3418357"/>
            <a:ext cx="9143999"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453879" y="1258923"/>
            <a:ext cx="2689643"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Amérique du Nord</a:t>
            </a:r>
          </a:p>
        </p:txBody>
      </p:sp>
      <p:sp>
        <p:nvSpPr>
          <p:cNvPr id="11" name="TextBox 8"/>
          <p:cNvSpPr txBox="1">
            <a:spLocks noChangeArrowheads="1"/>
          </p:cNvSpPr>
          <p:nvPr/>
        </p:nvSpPr>
        <p:spPr bwMode="auto">
          <a:xfrm>
            <a:off x="4223139" y="3693364"/>
            <a:ext cx="1536939" cy="369888"/>
          </a:xfrm>
          <a:prstGeom prst="rect">
            <a:avLst/>
          </a:prstGeom>
          <a:noFill/>
          <a:ln w="9525">
            <a:noFill/>
            <a:miter lim="800000"/>
            <a:headEnd/>
            <a:tailEnd/>
          </a:ln>
        </p:spPr>
        <p:txBody>
          <a:bodyPr wrap="square">
            <a:spAutoFit/>
          </a:bodyPr>
          <a:lstStyle/>
          <a:p>
            <a:pPr eaLnBrk="0" hangingPunct="0"/>
            <a:endParaRPr lang="fr-FR" b="1">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3799900" y="1280273"/>
            <a:ext cx="1560874"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Europe</a:t>
            </a:r>
          </a:p>
        </p:txBody>
      </p:sp>
      <p:sp>
        <p:nvSpPr>
          <p:cNvPr id="13" name="TextBox 9"/>
          <p:cNvSpPr txBox="1">
            <a:spLocks noChangeArrowheads="1"/>
          </p:cNvSpPr>
          <p:nvPr/>
        </p:nvSpPr>
        <p:spPr bwMode="auto">
          <a:xfrm>
            <a:off x="6055964" y="1297443"/>
            <a:ext cx="2583711"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Asie Pacifique </a:t>
            </a:r>
          </a:p>
        </p:txBody>
      </p:sp>
      <p:grpSp>
        <p:nvGrpSpPr>
          <p:cNvPr id="22" name="Group 21"/>
          <p:cNvGrpSpPr/>
          <p:nvPr/>
        </p:nvGrpSpPr>
        <p:grpSpPr>
          <a:xfrm>
            <a:off x="1775500" y="2976259"/>
            <a:ext cx="443028" cy="394473"/>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2404314" y="3560998"/>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fr-FR"/>
              <a:t>S. Central – U.S. </a:t>
            </a:r>
          </a:p>
        </p:txBody>
      </p:sp>
      <p:grpSp>
        <p:nvGrpSpPr>
          <p:cNvPr id="28" name="Group 27"/>
          <p:cNvGrpSpPr/>
          <p:nvPr/>
        </p:nvGrpSpPr>
        <p:grpSpPr>
          <a:xfrm>
            <a:off x="1646879" y="3385834"/>
            <a:ext cx="443028" cy="394473"/>
            <a:chOff x="1933575" y="510402"/>
            <a:chExt cx="590550" cy="394473"/>
          </a:xfrm>
        </p:grpSpPr>
        <p:sp>
          <p:nvSpPr>
            <p:cNvPr id="29" name="Oval 2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30" name="Group 110"/>
            <p:cNvGrpSpPr/>
            <p:nvPr/>
          </p:nvGrpSpPr>
          <p:grpSpPr>
            <a:xfrm>
              <a:off x="2048154" y="510402"/>
              <a:ext cx="407419" cy="345058"/>
              <a:chOff x="-2293085" y="806266"/>
              <a:chExt cx="319677" cy="345058"/>
            </a:xfrm>
          </p:grpSpPr>
          <p:pic>
            <p:nvPicPr>
              <p:cNvPr id="31"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2"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33" name="Straight Connector 32"/>
          <p:cNvCxnSpPr/>
          <p:nvPr/>
        </p:nvCxnSpPr>
        <p:spPr>
          <a:xfrm flipV="1">
            <a:off x="2061325" y="3723156"/>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3812000" y="2757184"/>
            <a:ext cx="443028" cy="394473"/>
            <a:chOff x="1933575" y="510402"/>
            <a:chExt cx="590550" cy="394473"/>
          </a:xfrm>
        </p:grpSpPr>
        <p:sp>
          <p:nvSpPr>
            <p:cNvPr id="35" name="Oval 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36" name="Group 110"/>
            <p:cNvGrpSpPr/>
            <p:nvPr/>
          </p:nvGrpSpPr>
          <p:grpSpPr>
            <a:xfrm>
              <a:off x="2048154" y="510402"/>
              <a:ext cx="407419" cy="345058"/>
              <a:chOff x="-2293085" y="806266"/>
              <a:chExt cx="319677" cy="345058"/>
            </a:xfrm>
          </p:grpSpPr>
          <p:pic>
            <p:nvPicPr>
              <p:cNvPr id="37"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8"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9" name="TextBox 13"/>
          <p:cNvSpPr txBox="1">
            <a:spLocks noChangeArrowheads="1"/>
          </p:cNvSpPr>
          <p:nvPr/>
        </p:nvSpPr>
        <p:spPr bwMode="auto">
          <a:xfrm>
            <a:off x="4758056" y="3189830"/>
            <a:ext cx="791375"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fr-FR"/>
              <a:t>W. Europe  </a:t>
            </a:r>
          </a:p>
        </p:txBody>
      </p:sp>
      <p:cxnSp>
        <p:nvCxnSpPr>
          <p:cNvPr id="40" name="Straight Connector 39"/>
          <p:cNvCxnSpPr/>
          <p:nvPr/>
        </p:nvCxnSpPr>
        <p:spPr>
          <a:xfrm flipV="1">
            <a:off x="4555143" y="3332631"/>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2411461" y="3177714"/>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fr-FR"/>
              <a:t>N. Central – U.S. </a:t>
            </a:r>
          </a:p>
        </p:txBody>
      </p:sp>
      <p:cxnSp>
        <p:nvCxnSpPr>
          <p:cNvPr id="42" name="Straight Connector 41"/>
          <p:cNvCxnSpPr/>
          <p:nvPr/>
        </p:nvCxnSpPr>
        <p:spPr>
          <a:xfrm flipV="1">
            <a:off x="2192341" y="3313581"/>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4758056" y="2760389"/>
            <a:ext cx="791374" cy="246221"/>
          </a:xfrm>
          <a:prstGeom prst="rect">
            <a:avLst/>
          </a:prstGeom>
          <a:solidFill>
            <a:schemeClr val="tx1">
              <a:alpha val="69000"/>
            </a:schemeClr>
          </a:solidFill>
          <a:ln w="9525">
            <a:noFill/>
            <a:miter lim="800000"/>
            <a:headEnd/>
            <a:tailEnd/>
          </a:ln>
        </p:spPr>
        <p:txBody>
          <a:bodyPr wrap="square">
            <a:spAutoFit/>
          </a:bodyPr>
          <a:lstStyle/>
          <a:p>
            <a:r>
              <a:rPr lang="fr-FR" sz="1000">
                <a:solidFill>
                  <a:schemeClr val="bg1"/>
                </a:solidFill>
                <a:effectLst>
                  <a:outerShdw blurRad="63500" algn="ctr" rotWithShape="0">
                    <a:schemeClr val="tx1">
                      <a:alpha val="60000"/>
                    </a:schemeClr>
                  </a:outerShdw>
                </a:effectLst>
              </a:rPr>
              <a:t>N. Europe  </a:t>
            </a:r>
          </a:p>
        </p:txBody>
      </p:sp>
      <p:cxnSp>
        <p:nvCxnSpPr>
          <p:cNvPr id="44" name="Straight Connector 43"/>
          <p:cNvCxnSpPr>
            <a:stCxn id="38" idx="3"/>
          </p:cNvCxnSpPr>
          <p:nvPr/>
        </p:nvCxnSpPr>
        <p:spPr>
          <a:xfrm flipV="1">
            <a:off x="4203601" y="2882259"/>
            <a:ext cx="355797" cy="101521"/>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705972" y="3478989"/>
            <a:ext cx="443028" cy="394473"/>
            <a:chOff x="1933575" y="510402"/>
            <a:chExt cx="590550" cy="394473"/>
          </a:xfrm>
        </p:grpSpPr>
        <p:sp>
          <p:nvSpPr>
            <p:cNvPr id="46" name="Oval 4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47" name="Group 110"/>
            <p:cNvGrpSpPr/>
            <p:nvPr/>
          </p:nvGrpSpPr>
          <p:grpSpPr>
            <a:xfrm>
              <a:off x="2048154" y="510402"/>
              <a:ext cx="407419" cy="345058"/>
              <a:chOff x="-2293085" y="806266"/>
              <a:chExt cx="319677" cy="345058"/>
            </a:xfrm>
          </p:grpSpPr>
          <p:pic>
            <p:nvPicPr>
              <p:cNvPr id="48"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9"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50" name="TextBox 13"/>
          <p:cNvSpPr txBox="1">
            <a:spLocks noChangeArrowheads="1"/>
          </p:cNvSpPr>
          <p:nvPr/>
        </p:nvSpPr>
        <p:spPr bwMode="auto">
          <a:xfrm>
            <a:off x="7321814" y="4150966"/>
            <a:ext cx="651349"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fr-FR"/>
              <a:t>S.E. Asia</a:t>
            </a:r>
          </a:p>
        </p:txBody>
      </p:sp>
      <p:grpSp>
        <p:nvGrpSpPr>
          <p:cNvPr id="51" name="Group 50"/>
          <p:cNvGrpSpPr/>
          <p:nvPr/>
        </p:nvGrpSpPr>
        <p:grpSpPr>
          <a:xfrm>
            <a:off x="6570205" y="3909709"/>
            <a:ext cx="443028" cy="394473"/>
            <a:chOff x="1933575" y="510402"/>
            <a:chExt cx="590550" cy="394473"/>
          </a:xfrm>
        </p:grpSpPr>
        <p:sp>
          <p:nvSpPr>
            <p:cNvPr id="52" name="Oval 5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53" name="Group 110"/>
            <p:cNvGrpSpPr/>
            <p:nvPr/>
          </p:nvGrpSpPr>
          <p:grpSpPr>
            <a:xfrm>
              <a:off x="2048154" y="510402"/>
              <a:ext cx="407419" cy="345058"/>
              <a:chOff x="-2293085" y="806266"/>
              <a:chExt cx="319677" cy="345058"/>
            </a:xfrm>
          </p:grpSpPr>
          <p:pic>
            <p:nvPicPr>
              <p:cNvPr id="54"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5"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56" name="Straight Connector 55"/>
          <p:cNvCxnSpPr/>
          <p:nvPr/>
        </p:nvCxnSpPr>
        <p:spPr>
          <a:xfrm flipV="1">
            <a:off x="6984651" y="4252317"/>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7334472" y="3676062"/>
            <a:ext cx="651680"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fr-FR"/>
              <a:t>E. Asia</a:t>
            </a:r>
          </a:p>
        </p:txBody>
      </p:sp>
      <p:cxnSp>
        <p:nvCxnSpPr>
          <p:cNvPr id="58" name="Straight Connector 57"/>
          <p:cNvCxnSpPr/>
          <p:nvPr/>
        </p:nvCxnSpPr>
        <p:spPr>
          <a:xfrm flipV="1">
            <a:off x="7125483" y="3805740"/>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555143" y="2880560"/>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4162134" y="2976259"/>
            <a:ext cx="443028" cy="394473"/>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fr-FR" sz="2400" spc="-5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67" name="Rectangle 66"/>
          <p:cNvSpPr/>
          <p:nvPr/>
        </p:nvSpPr>
        <p:spPr bwMode="invGray">
          <a:xfrm>
            <a:off x="653" y="5329687"/>
            <a:ext cx="9144000" cy="1544869"/>
          </a:xfrm>
          <a:prstGeom prst="rect">
            <a:avLst/>
          </a:prstGeom>
          <a:gradFill flip="none" rotWithShape="1">
            <a:gsLst>
              <a:gs pos="0">
                <a:schemeClr val="accent5">
                  <a:alpha val="11000"/>
                </a:schemeClr>
              </a:gs>
              <a:gs pos="100000">
                <a:schemeClr val="tx2">
                  <a:lumMod val="75000"/>
                </a:schemeClr>
              </a:gs>
            </a:gsLst>
            <a:lin ang="5400000" scaled="1"/>
            <a:tileRect/>
          </a:gradFill>
          <a:ln w="12700">
            <a:gradFill flip="none" rotWithShape="1">
              <a:gsLst>
                <a:gs pos="0">
                  <a:srgbClr val="FFFFFF">
                    <a:alpha val="0"/>
                  </a:srgbClr>
                </a:gs>
                <a:gs pos="50000">
                  <a:srgbClr val="FFFFFF">
                    <a:alpha val="50000"/>
                  </a:srgbClr>
                </a:gs>
                <a:gs pos="70000">
                  <a:schemeClr val="bg2"/>
                </a:gs>
                <a:gs pos="100000">
                  <a:srgbClr val="FFC000">
                    <a:tint val="23500"/>
                    <a:satMod val="160000"/>
                    <a:alpha val="0"/>
                  </a:srgbClr>
                </a:gs>
              </a:gsLst>
              <a:lin ang="0" scaled="1"/>
              <a:tileRect/>
            </a:gradFill>
            <a:round/>
            <a:headEnd/>
            <a:tailEnd/>
          </a:ln>
          <a:effectLst>
            <a:outerShdw blurRad="101600" sx="102000" sy="102000" algn="ctr" rotWithShape="0">
              <a:prstClr val="black">
                <a:alpha val="47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pPr>
            <a:endParaRPr lang="fr-FR" sz="4800">
              <a:gradFill flip="none" rotWithShape="1">
                <a:gsLst>
                  <a:gs pos="100000">
                    <a:schemeClr val="accent1">
                      <a:lumMod val="75000"/>
                    </a:schemeClr>
                  </a:gs>
                  <a:gs pos="0">
                    <a:srgbClr val="FFFFFF"/>
                  </a:gs>
                </a:gsLst>
                <a:lin ang="5400000" scaled="1"/>
                <a:tileRect/>
              </a:gradFill>
              <a:effectLst>
                <a:outerShdw blurRad="609600" sx="102000" sy="102000" algn="ctr" rotWithShape="0">
                  <a:prstClr val="black">
                    <a:alpha val="42000"/>
                  </a:prstClr>
                </a:outerShdw>
              </a:effectLst>
              <a:latin typeface="+mj-lt"/>
            </a:endParaRPr>
          </a:p>
        </p:txBody>
      </p:sp>
      <p:sp>
        <p:nvSpPr>
          <p:cNvPr id="68" name="TextBox 67"/>
          <p:cNvSpPr txBox="1"/>
          <p:nvPr/>
        </p:nvSpPr>
        <p:spPr bwMode="invGray">
          <a:xfrm>
            <a:off x="-1" y="5329687"/>
            <a:ext cx="9147389" cy="563231"/>
          </a:xfrm>
          <a:prstGeom prst="rect">
            <a:avLst/>
          </a:prstGeom>
          <a:noFill/>
        </p:spPr>
        <p:txBody>
          <a:bodyPr wrap="square" tIns="182880" rtlCol="0">
            <a:spAutoFit/>
          </a:bodyPr>
          <a:lstStyle/>
          <a:p>
            <a:pPr marL="0" lvl="1" indent="-155575" algn="ctr">
              <a:lnSpc>
                <a:spcPct val="90000"/>
              </a:lnSpc>
              <a:spcBef>
                <a:spcPct val="0"/>
              </a:spcBef>
              <a:buClr>
                <a:srgbClr val="FFC000"/>
              </a:buClr>
              <a:defRPr/>
            </a:pPr>
            <a:r>
              <a:rPr lang="fr-FR" sz="2400" b="1" dirty="0">
                <a:solidFill>
                  <a:schemeClr val="accent6"/>
                </a:solidFill>
                <a:effectLst>
                  <a:outerShdw blurRad="63500" algn="ctr" rotWithShape="0">
                    <a:schemeClr val="tx1">
                      <a:alpha val="60000"/>
                    </a:schemeClr>
                  </a:outerShdw>
                </a:effectLst>
              </a:rPr>
              <a:t>6 </a:t>
            </a:r>
            <a:r>
              <a:rPr lang="fr-FR" sz="2400" b="1" dirty="0" err="1">
                <a:solidFill>
                  <a:schemeClr val="accent6"/>
                </a:solidFill>
                <a:effectLst>
                  <a:outerShdw blurRad="63500" algn="ctr" rotWithShape="0">
                    <a:schemeClr val="tx1">
                      <a:alpha val="60000"/>
                    </a:schemeClr>
                  </a:outerShdw>
                </a:effectLst>
              </a:rPr>
              <a:t>datacenters</a:t>
            </a:r>
            <a:r>
              <a:rPr lang="fr-FR" sz="2400" b="1" dirty="0">
                <a:solidFill>
                  <a:schemeClr val="accent6"/>
                </a:solidFill>
                <a:effectLst>
                  <a:outerShdw blurRad="63500" algn="ctr" rotWithShape="0">
                    <a:schemeClr val="tx1">
                      <a:alpha val="60000"/>
                    </a:schemeClr>
                  </a:outerShdw>
                </a:effectLst>
              </a:rPr>
              <a:t> sur 3 continents, 24 points de présence CDN</a:t>
            </a:r>
          </a:p>
        </p:txBody>
      </p:sp>
      <p:sp>
        <p:nvSpPr>
          <p:cNvPr id="69" name="Rectangle 68"/>
          <p:cNvSpPr/>
          <p:nvPr/>
        </p:nvSpPr>
        <p:spPr>
          <a:xfrm>
            <a:off x="657932" y="5943421"/>
            <a:ext cx="7924800" cy="707886"/>
          </a:xfrm>
          <a:prstGeom prst="rect">
            <a:avLst/>
          </a:prstGeom>
        </p:spPr>
        <p:txBody>
          <a:bodyPr wrap="square">
            <a:spAutoFit/>
          </a:bodyPr>
          <a:lstStyle/>
          <a:p>
            <a:pPr algn="ctr"/>
            <a:r>
              <a:rPr lang="fr-FR" sz="2000" dirty="0">
                <a:solidFill>
                  <a:schemeClr val="tx2">
                    <a:lumMod val="60000"/>
                    <a:lumOff val="40000"/>
                  </a:schemeClr>
                </a:solidFill>
                <a:effectLst>
                  <a:outerShdw blurRad="38100" dist="38100" dir="2700000" algn="tl">
                    <a:srgbClr val="000000">
                      <a:alpha val="43137"/>
                    </a:srgbClr>
                  </a:outerShdw>
                </a:effectLst>
                <a:latin typeface="+mj-lt"/>
              </a:rPr>
              <a:t>Vous choisissez le </a:t>
            </a:r>
            <a:r>
              <a:rPr lang="fr-FR" sz="2000" dirty="0" err="1">
                <a:solidFill>
                  <a:schemeClr val="tx2">
                    <a:lumMod val="60000"/>
                    <a:lumOff val="40000"/>
                  </a:schemeClr>
                </a:solidFill>
                <a:effectLst>
                  <a:outerShdw blurRad="38100" dist="38100" dir="2700000" algn="tl">
                    <a:srgbClr val="000000">
                      <a:alpha val="43137"/>
                    </a:srgbClr>
                  </a:outerShdw>
                </a:effectLst>
                <a:latin typeface="+mj-lt"/>
              </a:rPr>
              <a:t>datacenter</a:t>
            </a:r>
            <a:r>
              <a:rPr lang="fr-FR" sz="2000" dirty="0">
                <a:solidFill>
                  <a:schemeClr val="tx2">
                    <a:lumMod val="60000"/>
                    <a:lumOff val="40000"/>
                  </a:schemeClr>
                </a:solidFill>
                <a:effectLst>
                  <a:outerShdw blurRad="38100" dist="38100" dir="2700000" algn="tl">
                    <a:srgbClr val="000000">
                      <a:alpha val="43137"/>
                    </a:srgbClr>
                  </a:outerShdw>
                </a:effectLst>
                <a:latin typeface="+mj-lt"/>
              </a:rPr>
              <a:t> où déployer votre application</a:t>
            </a:r>
          </a:p>
          <a:p>
            <a:pPr lvl="0" algn="ctr"/>
            <a:r>
              <a:rPr lang="fr-FR" sz="2000" dirty="0">
                <a:solidFill>
                  <a:schemeClr val="tx2">
                    <a:lumMod val="60000"/>
                    <a:lumOff val="40000"/>
                  </a:schemeClr>
                </a:solidFill>
                <a:effectLst>
                  <a:outerShdw blurRad="38100" dist="38100" dir="2700000" algn="tl">
                    <a:srgbClr val="000000">
                      <a:alpha val="43137"/>
                    </a:srgbClr>
                  </a:outerShdw>
                </a:effectLst>
              </a:rPr>
              <a:t>Vous activez le CDN pour les ressources critiques</a:t>
            </a:r>
          </a:p>
        </p:txBody>
      </p:sp>
      <p:pic>
        <p:nvPicPr>
          <p:cNvPr id="70" name="Picture 7"/>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2400" y="6570663"/>
            <a:ext cx="835025" cy="134937"/>
          </a:xfrm>
          <a:prstGeom prst="rect">
            <a:avLst/>
          </a:prstGeom>
          <a:noFill/>
          <a:ln w="9525">
            <a:noFill/>
            <a:miter lim="800000"/>
            <a:headEnd/>
            <a:tailEnd/>
          </a:ln>
        </p:spPr>
      </p:pic>
    </p:spTree>
    <p:extLst>
      <p:ext uri="{BB962C8B-B14F-4D97-AF65-F5344CB8AC3E}">
        <p14:creationId xmlns:p14="http://schemas.microsoft.com/office/powerpoint/2010/main" val="22437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a:stretch>
            <a:fillRect/>
          </a:stretch>
        </p:blipFill>
        <p:spPr bwMode="auto">
          <a:xfrm>
            <a:off x="3389" y="1837206"/>
            <a:ext cx="3600197" cy="3878226"/>
          </a:xfrm>
          <a:prstGeom prst="rect">
            <a:avLst/>
          </a:prstGeom>
          <a:noFill/>
        </p:spPr>
      </p:pic>
      <p:sp>
        <p:nvSpPr>
          <p:cNvPr id="236" name="Rectangle 235"/>
          <p:cNvSpPr/>
          <p:nvPr/>
        </p:nvSpPr>
        <p:spPr bwMode="invGray">
          <a:xfrm>
            <a:off x="653" y="5329687"/>
            <a:ext cx="9144000" cy="1544869"/>
          </a:xfrm>
          <a:prstGeom prst="rect">
            <a:avLst/>
          </a:prstGeom>
          <a:gradFill flip="none" rotWithShape="1">
            <a:gsLst>
              <a:gs pos="0">
                <a:schemeClr val="accent5">
                  <a:alpha val="11000"/>
                </a:schemeClr>
              </a:gs>
              <a:gs pos="100000">
                <a:schemeClr val="tx2">
                  <a:lumMod val="75000"/>
                </a:schemeClr>
              </a:gs>
            </a:gsLst>
            <a:lin ang="5400000" scaled="1"/>
            <a:tileRect/>
          </a:gradFill>
          <a:ln w="12700">
            <a:gradFill flip="none" rotWithShape="1">
              <a:gsLst>
                <a:gs pos="0">
                  <a:srgbClr val="FFFFFF">
                    <a:alpha val="0"/>
                  </a:srgbClr>
                </a:gs>
                <a:gs pos="50000">
                  <a:srgbClr val="FFFFFF">
                    <a:alpha val="50000"/>
                  </a:srgbClr>
                </a:gs>
                <a:gs pos="70000">
                  <a:schemeClr val="bg2"/>
                </a:gs>
                <a:gs pos="100000">
                  <a:srgbClr val="FFC000">
                    <a:tint val="23500"/>
                    <a:satMod val="160000"/>
                    <a:alpha val="0"/>
                  </a:srgbClr>
                </a:gs>
              </a:gsLst>
              <a:lin ang="0" scaled="1"/>
              <a:tileRect/>
            </a:gradFill>
            <a:round/>
            <a:headEnd/>
            <a:tailEnd/>
          </a:ln>
          <a:effectLst>
            <a:outerShdw blurRad="101600" sx="102000" sy="102000" algn="ctr" rotWithShape="0">
              <a:prstClr val="black">
                <a:alpha val="47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pPr>
            <a:endParaRPr lang="fr-FR" sz="4800">
              <a:gradFill flip="none" rotWithShape="1">
                <a:gsLst>
                  <a:gs pos="100000">
                    <a:schemeClr val="accent1">
                      <a:lumMod val="75000"/>
                    </a:schemeClr>
                  </a:gs>
                  <a:gs pos="0">
                    <a:srgbClr val="FFFFFF"/>
                  </a:gs>
                </a:gsLst>
                <a:lin ang="5400000" scaled="1"/>
                <a:tileRect/>
              </a:gradFill>
              <a:effectLst>
                <a:outerShdw blurRad="609600" sx="102000" sy="102000" algn="ctr" rotWithShape="0">
                  <a:prstClr val="black">
                    <a:alpha val="42000"/>
                  </a:prstClr>
                </a:outerShdw>
              </a:effectLst>
              <a:latin typeface="+mj-lt"/>
            </a:endParaRPr>
          </a:p>
        </p:txBody>
      </p:sp>
      <p:sp>
        <p:nvSpPr>
          <p:cNvPr id="3" name="Title 2"/>
          <p:cNvSpPr>
            <a:spLocks noGrp="1"/>
          </p:cNvSpPr>
          <p:nvPr>
            <p:ph type="title"/>
          </p:nvPr>
        </p:nvSpPr>
        <p:spPr/>
        <p:txBody>
          <a:bodyPr>
            <a:normAutofit/>
          </a:bodyPr>
          <a:lstStyle/>
          <a:p>
            <a:r>
              <a:rPr lang="en-US" sz="2400"/>
              <a:t>Windows Azure Content Delivery Network</a:t>
            </a:r>
            <a:endParaRPr lang="en-US" sz="2400" dirty="0"/>
          </a:p>
        </p:txBody>
      </p:sp>
      <p:sp>
        <p:nvSpPr>
          <p:cNvPr id="21" name="TextBox 8"/>
          <p:cNvSpPr txBox="1">
            <a:spLocks noChangeArrowheads="1"/>
          </p:cNvSpPr>
          <p:nvPr/>
        </p:nvSpPr>
        <p:spPr bwMode="auto">
          <a:xfrm>
            <a:off x="4219750" y="3840533"/>
            <a:ext cx="1536939" cy="369888"/>
          </a:xfrm>
          <a:prstGeom prst="rect">
            <a:avLst/>
          </a:prstGeom>
          <a:noFill/>
          <a:ln w="9525">
            <a:noFill/>
            <a:miter lim="800000"/>
            <a:headEnd/>
            <a:tailEnd/>
          </a:ln>
        </p:spPr>
        <p:txBody>
          <a:bodyPr wrap="square">
            <a:spAutoFit/>
          </a:bodyPr>
          <a:lstStyle/>
          <a:p>
            <a:pPr eaLnBrk="0" hangingPunct="0"/>
            <a:endParaRPr lang="en-US" b="1" dirty="0">
              <a:effectLst>
                <a:outerShdw blurRad="38100" dist="38100" dir="2700000" algn="tl">
                  <a:srgbClr val="000000">
                    <a:alpha val="43137"/>
                  </a:srgbClr>
                </a:outerShdw>
              </a:effectLst>
              <a:latin typeface="+mj-lt"/>
            </a:endParaRPr>
          </a:p>
        </p:txBody>
      </p:sp>
      <p:grpSp>
        <p:nvGrpSpPr>
          <p:cNvPr id="118" name="Group 117"/>
          <p:cNvGrpSpPr/>
          <p:nvPr/>
        </p:nvGrpSpPr>
        <p:grpSpPr>
          <a:xfrm>
            <a:off x="2031676" y="3123428"/>
            <a:ext cx="443028" cy="394473"/>
            <a:chOff x="1933575" y="510402"/>
            <a:chExt cx="590550" cy="394473"/>
          </a:xfrm>
        </p:grpSpPr>
        <p:sp>
          <p:nvSpPr>
            <p:cNvPr id="121" name="Oval 12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22" name="Group 110"/>
            <p:cNvGrpSpPr/>
            <p:nvPr/>
          </p:nvGrpSpPr>
          <p:grpSpPr>
            <a:xfrm>
              <a:off x="2048154" y="510402"/>
              <a:ext cx="407419" cy="345058"/>
              <a:chOff x="-2293085" y="806266"/>
              <a:chExt cx="319677" cy="345058"/>
            </a:xfrm>
          </p:grpSpPr>
          <p:pic>
            <p:nvPicPr>
              <p:cNvPr id="123"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4"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6" name="TextBox 13"/>
          <p:cNvSpPr txBox="1">
            <a:spLocks noChangeArrowheads="1"/>
          </p:cNvSpPr>
          <p:nvPr/>
        </p:nvSpPr>
        <p:spPr bwMode="auto">
          <a:xfrm>
            <a:off x="39433" y="3133105"/>
            <a:ext cx="828891"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Seattle, WA</a:t>
            </a:r>
            <a:endParaRPr lang="en-US" sz="1000" dirty="0">
              <a:effectLst/>
            </a:endParaRPr>
          </a:p>
        </p:txBody>
      </p:sp>
      <p:grpSp>
        <p:nvGrpSpPr>
          <p:cNvPr id="110" name="Group 109"/>
          <p:cNvGrpSpPr/>
          <p:nvPr/>
        </p:nvGrpSpPr>
        <p:grpSpPr>
          <a:xfrm>
            <a:off x="1643490" y="3533003"/>
            <a:ext cx="443028" cy="394473"/>
            <a:chOff x="1933575" y="510402"/>
            <a:chExt cx="590550" cy="394473"/>
          </a:xfrm>
        </p:grpSpPr>
        <p:sp>
          <p:nvSpPr>
            <p:cNvPr id="106" name="Oval 10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07" name="Group 110"/>
            <p:cNvGrpSpPr/>
            <p:nvPr/>
          </p:nvGrpSpPr>
          <p:grpSpPr>
            <a:xfrm>
              <a:off x="2048154" y="510402"/>
              <a:ext cx="407419" cy="345058"/>
              <a:chOff x="-2293085" y="806266"/>
              <a:chExt cx="319677" cy="345058"/>
            </a:xfrm>
          </p:grpSpPr>
          <p:pic>
            <p:nvPicPr>
              <p:cNvPr id="108"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9"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12" name="Straight Connector 111"/>
          <p:cNvCxnSpPr/>
          <p:nvPr/>
        </p:nvCxnSpPr>
        <p:spPr>
          <a:xfrm flipV="1">
            <a:off x="2057936" y="3870325"/>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706253" y="2638558"/>
            <a:ext cx="443028" cy="394473"/>
            <a:chOff x="1933575" y="510402"/>
            <a:chExt cx="590550" cy="394473"/>
          </a:xfrm>
        </p:grpSpPr>
        <p:sp>
          <p:nvSpPr>
            <p:cNvPr id="126" name="Oval 12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27" name="Group 110"/>
            <p:cNvGrpSpPr/>
            <p:nvPr/>
          </p:nvGrpSpPr>
          <p:grpSpPr>
            <a:xfrm>
              <a:off x="2048154" y="510402"/>
              <a:ext cx="407419" cy="345058"/>
              <a:chOff x="-2293085" y="806266"/>
              <a:chExt cx="319677" cy="345058"/>
            </a:xfrm>
          </p:grpSpPr>
          <p:pic>
            <p:nvPicPr>
              <p:cNvPr id="128"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9"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35" name="TextBox 13"/>
          <p:cNvSpPr txBox="1">
            <a:spLocks noChangeArrowheads="1"/>
          </p:cNvSpPr>
          <p:nvPr/>
        </p:nvSpPr>
        <p:spPr bwMode="auto">
          <a:xfrm>
            <a:off x="3649376" y="2219437"/>
            <a:ext cx="657396" cy="707886"/>
          </a:xfrm>
          <a:prstGeom prst="rect">
            <a:avLst/>
          </a:prstGeom>
          <a:solidFill>
            <a:schemeClr val="bg1">
              <a:alpha val="69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Dublin, IE</a:t>
            </a:r>
          </a:p>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London, GB</a:t>
            </a:r>
          </a:p>
        </p:txBody>
      </p:sp>
      <p:sp>
        <p:nvSpPr>
          <p:cNvPr id="138" name="TextBox 13"/>
          <p:cNvSpPr txBox="1">
            <a:spLocks noChangeArrowheads="1"/>
          </p:cNvSpPr>
          <p:nvPr/>
        </p:nvSpPr>
        <p:spPr bwMode="auto">
          <a:xfrm>
            <a:off x="2661170" y="3257060"/>
            <a:ext cx="611134"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Newark, NJ</a:t>
            </a:r>
          </a:p>
        </p:txBody>
      </p:sp>
      <p:cxnSp>
        <p:nvCxnSpPr>
          <p:cNvPr id="139" name="Straight Connector 138"/>
          <p:cNvCxnSpPr/>
          <p:nvPr/>
        </p:nvCxnSpPr>
        <p:spPr>
          <a:xfrm flipV="1">
            <a:off x="2477441" y="3393344"/>
            <a:ext cx="183729" cy="131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0" name="TextBox 13"/>
          <p:cNvSpPr txBox="1">
            <a:spLocks noChangeArrowheads="1"/>
          </p:cNvSpPr>
          <p:nvPr/>
        </p:nvSpPr>
        <p:spPr bwMode="auto">
          <a:xfrm>
            <a:off x="4722468" y="2705283"/>
            <a:ext cx="790875" cy="400110"/>
          </a:xfrm>
          <a:prstGeom prst="rect">
            <a:avLst/>
          </a:prstGeom>
          <a:solidFill>
            <a:schemeClr val="bg1">
              <a:alpha val="69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Amsterdam, NL</a:t>
            </a:r>
          </a:p>
        </p:txBody>
      </p:sp>
      <p:cxnSp>
        <p:nvCxnSpPr>
          <p:cNvPr id="141" name="Straight Connector 140"/>
          <p:cNvCxnSpPr>
            <a:endCxn id="131" idx="4"/>
          </p:cNvCxnSpPr>
          <p:nvPr/>
        </p:nvCxnSpPr>
        <p:spPr>
          <a:xfrm flipV="1">
            <a:off x="4752188" y="3305101"/>
            <a:ext cx="10208" cy="382487"/>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2465823" y="4321437"/>
            <a:ext cx="443028" cy="394473"/>
            <a:chOff x="1933575" y="510402"/>
            <a:chExt cx="590550" cy="394473"/>
          </a:xfrm>
        </p:grpSpPr>
        <p:sp>
          <p:nvSpPr>
            <p:cNvPr id="144" name="Oval 1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45" name="Group 110"/>
            <p:cNvGrpSpPr/>
            <p:nvPr/>
          </p:nvGrpSpPr>
          <p:grpSpPr>
            <a:xfrm>
              <a:off x="2048154" y="510402"/>
              <a:ext cx="407419" cy="345058"/>
              <a:chOff x="-2293085" y="806266"/>
              <a:chExt cx="319677" cy="345058"/>
            </a:xfrm>
          </p:grpSpPr>
          <p:pic>
            <p:nvPicPr>
              <p:cNvPr id="146"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7"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48" name="TextBox 13"/>
          <p:cNvSpPr txBox="1">
            <a:spLocks noChangeArrowheads="1"/>
          </p:cNvSpPr>
          <p:nvPr/>
        </p:nvSpPr>
        <p:spPr bwMode="auto">
          <a:xfrm>
            <a:off x="8181043" y="4854428"/>
            <a:ext cx="651349"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Sydney, AU</a:t>
            </a:r>
          </a:p>
        </p:txBody>
      </p:sp>
      <p:grpSp>
        <p:nvGrpSpPr>
          <p:cNvPr id="149" name="Group 148"/>
          <p:cNvGrpSpPr/>
          <p:nvPr/>
        </p:nvGrpSpPr>
        <p:grpSpPr>
          <a:xfrm>
            <a:off x="7440147" y="3195748"/>
            <a:ext cx="443028" cy="394473"/>
            <a:chOff x="1933575" y="510402"/>
            <a:chExt cx="590550" cy="394473"/>
          </a:xfrm>
        </p:grpSpPr>
        <p:sp>
          <p:nvSpPr>
            <p:cNvPr id="150" name="Oval 14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51" name="Group 110"/>
            <p:cNvGrpSpPr/>
            <p:nvPr/>
          </p:nvGrpSpPr>
          <p:grpSpPr>
            <a:xfrm>
              <a:off x="2048154" y="510402"/>
              <a:ext cx="407419" cy="345058"/>
              <a:chOff x="-2293085" y="806266"/>
              <a:chExt cx="319677" cy="345058"/>
            </a:xfrm>
          </p:grpSpPr>
          <p:pic>
            <p:nvPicPr>
              <p:cNvPr id="152"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3"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55" name="TextBox 13"/>
          <p:cNvSpPr txBox="1">
            <a:spLocks noChangeArrowheads="1"/>
          </p:cNvSpPr>
          <p:nvPr/>
        </p:nvSpPr>
        <p:spPr bwMode="auto">
          <a:xfrm>
            <a:off x="7201100" y="3748165"/>
            <a:ext cx="796262"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Hong Kong, HK</a:t>
            </a:r>
          </a:p>
        </p:txBody>
      </p:sp>
      <p:grpSp>
        <p:nvGrpSpPr>
          <p:cNvPr id="130" name="Group 129"/>
          <p:cNvGrpSpPr/>
          <p:nvPr/>
        </p:nvGrpSpPr>
        <p:grpSpPr>
          <a:xfrm>
            <a:off x="4540881" y="2910628"/>
            <a:ext cx="443028" cy="394473"/>
            <a:chOff x="1933575" y="510402"/>
            <a:chExt cx="590550" cy="394473"/>
          </a:xfrm>
        </p:grpSpPr>
        <p:sp>
          <p:nvSpPr>
            <p:cNvPr id="131" name="Oval 1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32" name="Group 110"/>
            <p:cNvGrpSpPr/>
            <p:nvPr/>
          </p:nvGrpSpPr>
          <p:grpSpPr>
            <a:xfrm>
              <a:off x="2048154" y="510402"/>
              <a:ext cx="407419" cy="345058"/>
              <a:chOff x="-2293085" y="806266"/>
              <a:chExt cx="319677" cy="345058"/>
            </a:xfrm>
          </p:grpSpPr>
          <p:pic>
            <p:nvPicPr>
              <p:cNvPr id="133"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4"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90" name="TextBox 13"/>
          <p:cNvSpPr txBox="1">
            <a:spLocks noChangeArrowheads="1"/>
          </p:cNvSpPr>
          <p:nvPr/>
        </p:nvSpPr>
        <p:spPr bwMode="auto">
          <a:xfrm>
            <a:off x="2402617" y="3800389"/>
            <a:ext cx="611134"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Miami, FL</a:t>
            </a:r>
          </a:p>
        </p:txBody>
      </p:sp>
      <p:sp>
        <p:nvSpPr>
          <p:cNvPr id="93" name="TextBox 13"/>
          <p:cNvSpPr txBox="1">
            <a:spLocks noChangeArrowheads="1"/>
          </p:cNvSpPr>
          <p:nvPr/>
        </p:nvSpPr>
        <p:spPr bwMode="auto">
          <a:xfrm>
            <a:off x="2164599" y="3534114"/>
            <a:ext cx="734697"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Ashburn, VA</a:t>
            </a:r>
          </a:p>
        </p:txBody>
      </p:sp>
      <p:grpSp>
        <p:nvGrpSpPr>
          <p:cNvPr id="99" name="Group 98"/>
          <p:cNvGrpSpPr/>
          <p:nvPr/>
        </p:nvGrpSpPr>
        <p:grpSpPr>
          <a:xfrm>
            <a:off x="1592063" y="3123428"/>
            <a:ext cx="443028" cy="394473"/>
            <a:chOff x="1933575" y="510402"/>
            <a:chExt cx="590550" cy="394473"/>
          </a:xfrm>
        </p:grpSpPr>
        <p:sp>
          <p:nvSpPr>
            <p:cNvPr id="100" name="Oval 9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01" name="Group 110"/>
            <p:cNvGrpSpPr/>
            <p:nvPr/>
          </p:nvGrpSpPr>
          <p:grpSpPr>
            <a:xfrm>
              <a:off x="2048154" y="510402"/>
              <a:ext cx="407419" cy="345058"/>
              <a:chOff x="-2293085" y="806266"/>
              <a:chExt cx="319677" cy="345058"/>
            </a:xfrm>
          </p:grpSpPr>
          <p:pic>
            <p:nvPicPr>
              <p:cNvPr id="102"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3"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4" name="Group 103"/>
          <p:cNvGrpSpPr/>
          <p:nvPr/>
        </p:nvGrpSpPr>
        <p:grpSpPr>
          <a:xfrm>
            <a:off x="1456382" y="3423649"/>
            <a:ext cx="443028" cy="394473"/>
            <a:chOff x="1933575" y="510402"/>
            <a:chExt cx="590550" cy="394473"/>
          </a:xfrm>
        </p:grpSpPr>
        <p:sp>
          <p:nvSpPr>
            <p:cNvPr id="105" name="Oval 10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11" name="Group 110"/>
            <p:cNvGrpSpPr/>
            <p:nvPr/>
          </p:nvGrpSpPr>
          <p:grpSpPr>
            <a:xfrm>
              <a:off x="2048154" y="510402"/>
              <a:ext cx="407419" cy="345058"/>
              <a:chOff x="-2293085" y="806266"/>
              <a:chExt cx="319677" cy="345058"/>
            </a:xfrm>
          </p:grpSpPr>
          <p:pic>
            <p:nvPicPr>
              <p:cNvPr id="113"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4"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5" name="Group 114"/>
          <p:cNvGrpSpPr/>
          <p:nvPr/>
        </p:nvGrpSpPr>
        <p:grpSpPr>
          <a:xfrm>
            <a:off x="1706393" y="3275827"/>
            <a:ext cx="443028" cy="394473"/>
            <a:chOff x="1933575" y="510402"/>
            <a:chExt cx="590550" cy="394473"/>
          </a:xfrm>
        </p:grpSpPr>
        <p:sp>
          <p:nvSpPr>
            <p:cNvPr id="116" name="Oval 11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17"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37" name="Straight Connector 136"/>
          <p:cNvCxnSpPr/>
          <p:nvPr/>
        </p:nvCxnSpPr>
        <p:spPr>
          <a:xfrm flipV="1">
            <a:off x="864762" y="3241034"/>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13524" y="3043798"/>
            <a:ext cx="443028" cy="394473"/>
            <a:chOff x="1933575" y="510402"/>
            <a:chExt cx="590550" cy="394473"/>
          </a:xfrm>
        </p:grpSpPr>
        <p:sp>
          <p:nvSpPr>
            <p:cNvPr id="71" name="Oval 7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1"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42" name="Straight Connector 141"/>
          <p:cNvCxnSpPr>
            <a:endCxn id="95" idx="2"/>
          </p:cNvCxnSpPr>
          <p:nvPr/>
        </p:nvCxnSpPr>
        <p:spPr>
          <a:xfrm flipV="1">
            <a:off x="895160" y="3768338"/>
            <a:ext cx="159730" cy="36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89" idx="3"/>
          </p:cNvCxnSpPr>
          <p:nvPr/>
        </p:nvCxnSpPr>
        <p:spPr>
          <a:xfrm flipV="1">
            <a:off x="896077" y="3596299"/>
            <a:ext cx="44484" cy="315902"/>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940560" y="3335766"/>
            <a:ext cx="443028" cy="394473"/>
            <a:chOff x="1933575" y="510402"/>
            <a:chExt cx="590550" cy="394473"/>
          </a:xfrm>
        </p:grpSpPr>
        <p:sp>
          <p:nvSpPr>
            <p:cNvPr id="85" name="Oval 8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86" name="Group 110"/>
            <p:cNvGrpSpPr/>
            <p:nvPr/>
          </p:nvGrpSpPr>
          <p:grpSpPr>
            <a:xfrm>
              <a:off x="2048154" y="510402"/>
              <a:ext cx="407419" cy="345058"/>
              <a:chOff x="-2293085" y="806266"/>
              <a:chExt cx="319677" cy="345058"/>
            </a:xfrm>
          </p:grpSpPr>
          <p:pic>
            <p:nvPicPr>
              <p:cNvPr id="87"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8"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4" name="Group 93"/>
          <p:cNvGrpSpPr/>
          <p:nvPr/>
        </p:nvGrpSpPr>
        <p:grpSpPr>
          <a:xfrm>
            <a:off x="1054890" y="3488166"/>
            <a:ext cx="443028" cy="394473"/>
            <a:chOff x="1933575" y="510402"/>
            <a:chExt cx="590550" cy="394473"/>
          </a:xfrm>
        </p:grpSpPr>
        <p:sp>
          <p:nvSpPr>
            <p:cNvPr id="95" name="Oval 9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96" name="Group 110"/>
            <p:cNvGrpSpPr/>
            <p:nvPr/>
          </p:nvGrpSpPr>
          <p:grpSpPr>
            <a:xfrm>
              <a:off x="2048154" y="510402"/>
              <a:ext cx="407419" cy="345058"/>
              <a:chOff x="-2293085" y="806266"/>
              <a:chExt cx="319677" cy="345058"/>
            </a:xfrm>
          </p:grpSpPr>
          <p:pic>
            <p:nvPicPr>
              <p:cNvPr id="97"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8"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59" name="Straight Connector 158"/>
          <p:cNvCxnSpPr>
            <a:endCxn id="100" idx="1"/>
          </p:cNvCxnSpPr>
          <p:nvPr/>
        </p:nvCxnSpPr>
        <p:spPr>
          <a:xfrm>
            <a:off x="1643490" y="3123427"/>
            <a:ext cx="13453" cy="19935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1" name="TextBox 13"/>
          <p:cNvSpPr txBox="1">
            <a:spLocks noChangeArrowheads="1"/>
          </p:cNvSpPr>
          <p:nvPr/>
        </p:nvSpPr>
        <p:spPr bwMode="auto">
          <a:xfrm>
            <a:off x="1429034" y="2881269"/>
            <a:ext cx="611134"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Chicago, IL</a:t>
            </a:r>
          </a:p>
        </p:txBody>
      </p:sp>
      <p:cxnSp>
        <p:nvCxnSpPr>
          <p:cNvPr id="160" name="Straight Connector 159"/>
          <p:cNvCxnSpPr/>
          <p:nvPr/>
        </p:nvCxnSpPr>
        <p:spPr>
          <a:xfrm>
            <a:off x="1592063" y="3816016"/>
            <a:ext cx="21614" cy="21486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13"/>
          <p:cNvSpPr txBox="1">
            <a:spLocks noChangeArrowheads="1"/>
          </p:cNvSpPr>
          <p:nvPr/>
        </p:nvSpPr>
        <p:spPr bwMode="auto">
          <a:xfrm>
            <a:off x="1203502" y="4045474"/>
            <a:ext cx="819715" cy="553998"/>
          </a:xfrm>
          <a:prstGeom prst="rect">
            <a:avLst/>
          </a:prstGeom>
          <a:solidFill>
            <a:schemeClr val="bg1">
              <a:alpha val="48000"/>
            </a:schemeClr>
          </a:solidFill>
          <a:ln w="9525">
            <a:noFill/>
            <a:miter lim="800000"/>
            <a:headEnd/>
            <a:tailEnd/>
          </a:ln>
        </p:spPr>
        <p:txBody>
          <a:bodyPr wrap="square">
            <a:spAutoFit/>
          </a:bodyPr>
          <a:lstStyle/>
          <a:p>
            <a:pPr lvl="0"/>
            <a:r>
              <a:rPr lang="en-US" sz="1000" dirty="0"/>
              <a:t>San Antonio, TX</a:t>
            </a:r>
          </a:p>
        </p:txBody>
      </p:sp>
      <p:sp>
        <p:nvSpPr>
          <p:cNvPr id="89" name="TextBox 13"/>
          <p:cNvSpPr txBox="1">
            <a:spLocks noChangeArrowheads="1"/>
          </p:cNvSpPr>
          <p:nvPr/>
        </p:nvSpPr>
        <p:spPr bwMode="auto">
          <a:xfrm>
            <a:off x="67186" y="3481314"/>
            <a:ext cx="828891" cy="861774"/>
          </a:xfrm>
          <a:prstGeom prst="rect">
            <a:avLst/>
          </a:prstGeom>
          <a:solidFill>
            <a:schemeClr val="bg1">
              <a:alpha val="48000"/>
            </a:schemeClr>
          </a:solidFill>
          <a:ln w="9525">
            <a:noFill/>
            <a:miter lim="800000"/>
            <a:headEnd/>
            <a:tailEnd/>
          </a:ln>
        </p:spPr>
        <p:txBody>
          <a:bodyPr wrap="square">
            <a:spAutoFit/>
          </a:bodyPr>
          <a:lstStyle/>
          <a:p>
            <a:pPr lvl="0"/>
            <a:r>
              <a:rPr lang="en-US" sz="1000" dirty="0"/>
              <a:t>Bay Area, CA</a:t>
            </a:r>
          </a:p>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Los Angeles, CA</a:t>
            </a:r>
          </a:p>
        </p:txBody>
      </p:sp>
      <p:cxnSp>
        <p:nvCxnSpPr>
          <p:cNvPr id="161" name="Straight Connector 160"/>
          <p:cNvCxnSpPr/>
          <p:nvPr/>
        </p:nvCxnSpPr>
        <p:spPr>
          <a:xfrm>
            <a:off x="2097994" y="3641136"/>
            <a:ext cx="51427"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63" name="TextBox 13"/>
          <p:cNvSpPr txBox="1">
            <a:spLocks noChangeArrowheads="1"/>
          </p:cNvSpPr>
          <p:nvPr/>
        </p:nvSpPr>
        <p:spPr bwMode="auto">
          <a:xfrm>
            <a:off x="3694892" y="3371870"/>
            <a:ext cx="687147" cy="553998"/>
          </a:xfrm>
          <a:prstGeom prst="rect">
            <a:avLst/>
          </a:prstGeom>
          <a:solidFill>
            <a:schemeClr val="bg1">
              <a:alpha val="69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Paris, FR</a:t>
            </a:r>
          </a:p>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Zurich, CH</a:t>
            </a:r>
          </a:p>
        </p:txBody>
      </p:sp>
      <p:sp>
        <p:nvSpPr>
          <p:cNvPr id="165" name="TextBox 13"/>
          <p:cNvSpPr txBox="1">
            <a:spLocks noChangeArrowheads="1"/>
          </p:cNvSpPr>
          <p:nvPr/>
        </p:nvSpPr>
        <p:spPr bwMode="auto">
          <a:xfrm>
            <a:off x="4712547" y="2219438"/>
            <a:ext cx="790875" cy="400110"/>
          </a:xfrm>
          <a:prstGeom prst="rect">
            <a:avLst/>
          </a:prstGeom>
          <a:solidFill>
            <a:schemeClr val="bg1">
              <a:alpha val="69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Stockholm, SE</a:t>
            </a:r>
          </a:p>
        </p:txBody>
      </p:sp>
      <p:sp>
        <p:nvSpPr>
          <p:cNvPr id="166" name="TextBox 13"/>
          <p:cNvSpPr txBox="1">
            <a:spLocks noChangeArrowheads="1"/>
          </p:cNvSpPr>
          <p:nvPr/>
        </p:nvSpPr>
        <p:spPr bwMode="auto">
          <a:xfrm>
            <a:off x="4642952" y="3690123"/>
            <a:ext cx="598857" cy="400110"/>
          </a:xfrm>
          <a:prstGeom prst="rect">
            <a:avLst/>
          </a:prstGeom>
          <a:solidFill>
            <a:schemeClr val="bg1">
              <a:alpha val="69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Vienna, AT</a:t>
            </a:r>
          </a:p>
        </p:txBody>
      </p:sp>
      <p:sp>
        <p:nvSpPr>
          <p:cNvPr id="168" name="TextBox 13"/>
          <p:cNvSpPr txBox="1">
            <a:spLocks noChangeArrowheads="1"/>
          </p:cNvSpPr>
          <p:nvPr/>
        </p:nvSpPr>
        <p:spPr bwMode="auto">
          <a:xfrm>
            <a:off x="2445263" y="4715910"/>
            <a:ext cx="796262"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São Paulo, BR</a:t>
            </a:r>
          </a:p>
        </p:txBody>
      </p:sp>
      <p:sp>
        <p:nvSpPr>
          <p:cNvPr id="169" name="TextBox 13"/>
          <p:cNvSpPr txBox="1">
            <a:spLocks noChangeArrowheads="1"/>
          </p:cNvSpPr>
          <p:nvPr/>
        </p:nvSpPr>
        <p:spPr bwMode="auto">
          <a:xfrm>
            <a:off x="7883175" y="3395313"/>
            <a:ext cx="651349"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Tokyo, JP</a:t>
            </a:r>
          </a:p>
        </p:txBody>
      </p:sp>
      <p:grpSp>
        <p:nvGrpSpPr>
          <p:cNvPr id="170" name="Group 169"/>
          <p:cNvGrpSpPr/>
          <p:nvPr/>
        </p:nvGrpSpPr>
        <p:grpSpPr>
          <a:xfrm>
            <a:off x="6458483" y="3960383"/>
            <a:ext cx="443028" cy="394473"/>
            <a:chOff x="1933575" y="510402"/>
            <a:chExt cx="590550" cy="394473"/>
          </a:xfrm>
        </p:grpSpPr>
        <p:sp>
          <p:nvSpPr>
            <p:cNvPr id="171" name="Oval 17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72" name="Group 110"/>
            <p:cNvGrpSpPr/>
            <p:nvPr/>
          </p:nvGrpSpPr>
          <p:grpSpPr>
            <a:xfrm>
              <a:off x="2048154" y="510402"/>
              <a:ext cx="407419" cy="345058"/>
              <a:chOff x="-2293085" y="806266"/>
              <a:chExt cx="319677" cy="345058"/>
            </a:xfrm>
          </p:grpSpPr>
          <p:pic>
            <p:nvPicPr>
              <p:cNvPr id="173"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4"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75" name="Group 174"/>
          <p:cNvGrpSpPr/>
          <p:nvPr/>
        </p:nvGrpSpPr>
        <p:grpSpPr>
          <a:xfrm>
            <a:off x="7639605" y="4735535"/>
            <a:ext cx="443028" cy="394473"/>
            <a:chOff x="1933575" y="510402"/>
            <a:chExt cx="590550" cy="394473"/>
          </a:xfrm>
        </p:grpSpPr>
        <p:sp>
          <p:nvSpPr>
            <p:cNvPr id="176" name="Oval 17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77" name="Group 110"/>
            <p:cNvGrpSpPr/>
            <p:nvPr/>
          </p:nvGrpSpPr>
          <p:grpSpPr>
            <a:xfrm>
              <a:off x="2048154" y="510402"/>
              <a:ext cx="407419" cy="345058"/>
              <a:chOff x="-2293085" y="806266"/>
              <a:chExt cx="319677" cy="345058"/>
            </a:xfrm>
          </p:grpSpPr>
          <p:pic>
            <p:nvPicPr>
              <p:cNvPr id="178"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9"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80" name="Group 179"/>
          <p:cNvGrpSpPr/>
          <p:nvPr/>
        </p:nvGrpSpPr>
        <p:grpSpPr>
          <a:xfrm>
            <a:off x="6681577" y="3468486"/>
            <a:ext cx="443028" cy="394473"/>
            <a:chOff x="1933575" y="510402"/>
            <a:chExt cx="590550" cy="394473"/>
          </a:xfrm>
        </p:grpSpPr>
        <p:sp>
          <p:nvSpPr>
            <p:cNvPr id="181" name="Oval 18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82" name="Group 110"/>
            <p:cNvGrpSpPr/>
            <p:nvPr/>
          </p:nvGrpSpPr>
          <p:grpSpPr>
            <a:xfrm>
              <a:off x="2048154" y="510402"/>
              <a:ext cx="407419" cy="345058"/>
              <a:chOff x="-2293085" y="806266"/>
              <a:chExt cx="319677" cy="345058"/>
            </a:xfrm>
          </p:grpSpPr>
          <p:pic>
            <p:nvPicPr>
              <p:cNvPr id="183"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84"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86" name="TextBox 13"/>
          <p:cNvSpPr txBox="1">
            <a:spLocks noChangeArrowheads="1"/>
          </p:cNvSpPr>
          <p:nvPr/>
        </p:nvSpPr>
        <p:spPr bwMode="auto">
          <a:xfrm>
            <a:off x="5662221" y="4260673"/>
            <a:ext cx="796262"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Singapore, SG</a:t>
            </a:r>
          </a:p>
        </p:txBody>
      </p:sp>
      <p:grpSp>
        <p:nvGrpSpPr>
          <p:cNvPr id="196" name="Group 195"/>
          <p:cNvGrpSpPr/>
          <p:nvPr/>
        </p:nvGrpSpPr>
        <p:grpSpPr>
          <a:xfrm>
            <a:off x="4405200" y="2327366"/>
            <a:ext cx="443028" cy="394473"/>
            <a:chOff x="1933575" y="510402"/>
            <a:chExt cx="590550" cy="394473"/>
          </a:xfrm>
        </p:grpSpPr>
        <p:sp>
          <p:nvSpPr>
            <p:cNvPr id="197" name="Oval 1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98" name="Group 110"/>
            <p:cNvGrpSpPr/>
            <p:nvPr/>
          </p:nvGrpSpPr>
          <p:grpSpPr>
            <a:xfrm>
              <a:off x="2048154" y="510402"/>
              <a:ext cx="407419" cy="345058"/>
              <a:chOff x="-2293085" y="806266"/>
              <a:chExt cx="319677" cy="345058"/>
            </a:xfrm>
          </p:grpSpPr>
          <p:pic>
            <p:nvPicPr>
              <p:cNvPr id="199"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00"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206" name="Group 205"/>
          <p:cNvGrpSpPr/>
          <p:nvPr/>
        </p:nvGrpSpPr>
        <p:grpSpPr>
          <a:xfrm>
            <a:off x="4097854" y="2684032"/>
            <a:ext cx="443028" cy="394473"/>
            <a:chOff x="1933575" y="510402"/>
            <a:chExt cx="590550" cy="394473"/>
          </a:xfrm>
        </p:grpSpPr>
        <p:sp>
          <p:nvSpPr>
            <p:cNvPr id="207" name="Oval 2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208" name="Group 110"/>
            <p:cNvGrpSpPr/>
            <p:nvPr/>
          </p:nvGrpSpPr>
          <p:grpSpPr>
            <a:xfrm>
              <a:off x="2048154" y="510402"/>
              <a:ext cx="407419" cy="345058"/>
              <a:chOff x="-2293085" y="806266"/>
              <a:chExt cx="319677" cy="345058"/>
            </a:xfrm>
          </p:grpSpPr>
          <p:pic>
            <p:nvPicPr>
              <p:cNvPr id="209"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10"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211" name="Group 210"/>
          <p:cNvGrpSpPr/>
          <p:nvPr/>
        </p:nvGrpSpPr>
        <p:grpSpPr>
          <a:xfrm>
            <a:off x="3782473" y="2671332"/>
            <a:ext cx="443028" cy="394473"/>
            <a:chOff x="1933575" y="510402"/>
            <a:chExt cx="590550" cy="394473"/>
          </a:xfrm>
        </p:grpSpPr>
        <p:sp>
          <p:nvSpPr>
            <p:cNvPr id="212" name="Oval 2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213" name="Group 110"/>
            <p:cNvGrpSpPr/>
            <p:nvPr/>
          </p:nvGrpSpPr>
          <p:grpSpPr>
            <a:xfrm>
              <a:off x="2048154" y="510402"/>
              <a:ext cx="407419" cy="345058"/>
              <a:chOff x="-2293085" y="806266"/>
              <a:chExt cx="319677" cy="345058"/>
            </a:xfrm>
          </p:grpSpPr>
          <p:pic>
            <p:nvPicPr>
              <p:cNvPr id="214"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15"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216" name="Group 215"/>
          <p:cNvGrpSpPr/>
          <p:nvPr/>
        </p:nvGrpSpPr>
        <p:grpSpPr>
          <a:xfrm>
            <a:off x="4083679" y="2843235"/>
            <a:ext cx="443028" cy="394473"/>
            <a:chOff x="1933575" y="510402"/>
            <a:chExt cx="590550" cy="394473"/>
          </a:xfrm>
        </p:grpSpPr>
        <p:sp>
          <p:nvSpPr>
            <p:cNvPr id="217" name="Oval 2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218" name="Group 110"/>
            <p:cNvGrpSpPr/>
            <p:nvPr/>
          </p:nvGrpSpPr>
          <p:grpSpPr>
            <a:xfrm>
              <a:off x="2048154" y="510402"/>
              <a:ext cx="407419" cy="345058"/>
              <a:chOff x="-2293085" y="806266"/>
              <a:chExt cx="319677" cy="345058"/>
            </a:xfrm>
          </p:grpSpPr>
          <p:pic>
            <p:nvPicPr>
              <p:cNvPr id="219"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20"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221" name="Straight Connector 220"/>
          <p:cNvCxnSpPr>
            <a:endCxn id="126" idx="1"/>
          </p:cNvCxnSpPr>
          <p:nvPr/>
        </p:nvCxnSpPr>
        <p:spPr>
          <a:xfrm>
            <a:off x="3759146" y="2619547"/>
            <a:ext cx="11987" cy="21836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p:cNvCxnSpPr>
            <a:endCxn id="126" idx="2"/>
          </p:cNvCxnSpPr>
          <p:nvPr/>
        </p:nvCxnSpPr>
        <p:spPr>
          <a:xfrm flipH="1">
            <a:off x="3706253" y="2617018"/>
            <a:ext cx="245" cy="30171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140" idx="1"/>
            <a:endCxn id="207" idx="7"/>
          </p:cNvCxnSpPr>
          <p:nvPr/>
        </p:nvCxnSpPr>
        <p:spPr>
          <a:xfrm flipH="1" flipV="1">
            <a:off x="4476002" y="2883382"/>
            <a:ext cx="246466" cy="2195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4138173" y="3237708"/>
            <a:ext cx="45638" cy="12977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4183810" y="3277465"/>
            <a:ext cx="86661" cy="90019"/>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a:xfrm>
            <a:off x="4259116" y="2973011"/>
            <a:ext cx="443028" cy="394473"/>
            <a:chOff x="1933575" y="510402"/>
            <a:chExt cx="590550" cy="394473"/>
          </a:xfrm>
        </p:grpSpPr>
        <p:sp>
          <p:nvSpPr>
            <p:cNvPr id="202" name="Oval 2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203" name="Group 110"/>
            <p:cNvGrpSpPr/>
            <p:nvPr/>
          </p:nvGrpSpPr>
          <p:grpSpPr>
            <a:xfrm>
              <a:off x="2048154" y="510402"/>
              <a:ext cx="407419" cy="345058"/>
              <a:chOff x="-2293085" y="806266"/>
              <a:chExt cx="319677" cy="345058"/>
            </a:xfrm>
          </p:grpSpPr>
          <p:pic>
            <p:nvPicPr>
              <p:cNvPr id="204"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05"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227" name="Straight Connector 226"/>
          <p:cNvCxnSpPr/>
          <p:nvPr/>
        </p:nvCxnSpPr>
        <p:spPr>
          <a:xfrm flipV="1">
            <a:off x="4848229" y="2460223"/>
            <a:ext cx="45638" cy="12977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186" idx="3"/>
            <a:endCxn id="171" idx="3"/>
          </p:cNvCxnSpPr>
          <p:nvPr/>
        </p:nvCxnSpPr>
        <p:spPr>
          <a:xfrm flipV="1">
            <a:off x="6458483" y="4321378"/>
            <a:ext cx="64880" cy="13935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8082633" y="5015706"/>
            <a:ext cx="98409"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150" idx="6"/>
            <a:endCxn id="169" idx="1"/>
          </p:cNvCxnSpPr>
          <p:nvPr/>
        </p:nvCxnSpPr>
        <p:spPr>
          <a:xfrm>
            <a:off x="7883175" y="3475921"/>
            <a:ext cx="0" cy="11944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181" idx="6"/>
          </p:cNvCxnSpPr>
          <p:nvPr/>
        </p:nvCxnSpPr>
        <p:spPr>
          <a:xfrm>
            <a:off x="7124605" y="3748659"/>
            <a:ext cx="79274" cy="64885"/>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6767533" y="3792505"/>
            <a:ext cx="443028" cy="394473"/>
            <a:chOff x="1933575" y="510402"/>
            <a:chExt cx="590550" cy="394473"/>
          </a:xfrm>
        </p:grpSpPr>
        <p:sp>
          <p:nvSpPr>
            <p:cNvPr id="158" name="Oval 157"/>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64" name="Group 110"/>
            <p:cNvGrpSpPr/>
            <p:nvPr/>
          </p:nvGrpSpPr>
          <p:grpSpPr>
            <a:xfrm>
              <a:off x="2048154" y="510402"/>
              <a:ext cx="407419" cy="345058"/>
              <a:chOff x="-2293085" y="806266"/>
              <a:chExt cx="319677" cy="345058"/>
            </a:xfrm>
          </p:grpSpPr>
          <p:pic>
            <p:nvPicPr>
              <p:cNvPr id="167"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87"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88" name="TextBox 13"/>
          <p:cNvSpPr txBox="1">
            <a:spLocks noChangeArrowheads="1"/>
          </p:cNvSpPr>
          <p:nvPr/>
        </p:nvSpPr>
        <p:spPr bwMode="auto">
          <a:xfrm>
            <a:off x="7116010" y="4177023"/>
            <a:ext cx="796262" cy="400110"/>
          </a:xfrm>
          <a:prstGeom prst="rect">
            <a:avLst/>
          </a:prstGeom>
          <a:solidFill>
            <a:schemeClr val="bg1">
              <a:alpha val="48000"/>
            </a:schemeClr>
          </a:solidFill>
          <a:ln w="9525">
            <a:noFill/>
            <a:miter lim="800000"/>
            <a:headEnd/>
            <a:tailEnd/>
          </a:ln>
        </p:spPr>
        <p:txBody>
          <a:bodyPr wrap="square">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Taipei, TWN</a:t>
            </a:r>
          </a:p>
        </p:txBody>
      </p:sp>
      <p:grpSp>
        <p:nvGrpSpPr>
          <p:cNvPr id="189" name="Group 188"/>
          <p:cNvGrpSpPr/>
          <p:nvPr/>
        </p:nvGrpSpPr>
        <p:grpSpPr>
          <a:xfrm>
            <a:off x="7130128" y="3199607"/>
            <a:ext cx="443028" cy="394473"/>
            <a:chOff x="1933575" y="510402"/>
            <a:chExt cx="590550" cy="394473"/>
          </a:xfrm>
        </p:grpSpPr>
        <p:sp>
          <p:nvSpPr>
            <p:cNvPr id="190" name="Oval 18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91" name="Group 110"/>
            <p:cNvGrpSpPr/>
            <p:nvPr/>
          </p:nvGrpSpPr>
          <p:grpSpPr>
            <a:xfrm>
              <a:off x="2048154" y="510402"/>
              <a:ext cx="407419" cy="345058"/>
              <a:chOff x="-2293085" y="806266"/>
              <a:chExt cx="319677" cy="345058"/>
            </a:xfrm>
          </p:grpSpPr>
          <p:pic>
            <p:nvPicPr>
              <p:cNvPr id="192" name="Picture 29" descr="Serve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93" name="Picture 9" descr="D:\Aeshen\TechNet 2006\12-December\Msft-longhorn-papers\TDM Deck\Windows Illustration Icons\Internet.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94" name="TextBox 13"/>
          <p:cNvSpPr txBox="1">
            <a:spLocks noChangeArrowheads="1"/>
          </p:cNvSpPr>
          <p:nvPr/>
        </p:nvSpPr>
        <p:spPr bwMode="auto">
          <a:xfrm>
            <a:off x="7247482" y="2933081"/>
            <a:ext cx="651349" cy="400110"/>
          </a:xfrm>
          <a:prstGeom prst="rect">
            <a:avLst/>
          </a:prstGeom>
          <a:solidFill>
            <a:schemeClr val="bg1">
              <a:alpha val="48000"/>
            </a:schemeClr>
          </a:solidFill>
          <a:ln w="9525">
            <a:noFill/>
            <a:miter lim="800000"/>
            <a:headEnd/>
            <a:tailEnd/>
          </a:ln>
        </p:spPr>
        <p:txBody>
          <a:bodyPr wrap="square">
            <a:spAutoFit/>
          </a:bodyPr>
          <a:lstStyle/>
          <a:p>
            <a:pPr lvl="0"/>
            <a:r>
              <a:rPr lang="en-US" sz="1000" dirty="0"/>
              <a:t>Seoul, KR</a:t>
            </a:r>
          </a:p>
        </p:txBody>
      </p:sp>
      <p:sp>
        <p:nvSpPr>
          <p:cNvPr id="195" name="TextBox 194"/>
          <p:cNvSpPr txBox="1">
            <a:spLocks noChangeArrowheads="1"/>
          </p:cNvSpPr>
          <p:nvPr/>
        </p:nvSpPr>
        <p:spPr bwMode="auto">
          <a:xfrm>
            <a:off x="453879" y="948027"/>
            <a:ext cx="2689643"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Amérique du Nord</a:t>
            </a:r>
          </a:p>
        </p:txBody>
      </p:sp>
      <p:sp>
        <p:nvSpPr>
          <p:cNvPr id="223" name="TextBox 9"/>
          <p:cNvSpPr txBox="1">
            <a:spLocks noChangeArrowheads="1"/>
          </p:cNvSpPr>
          <p:nvPr/>
        </p:nvSpPr>
        <p:spPr bwMode="auto">
          <a:xfrm>
            <a:off x="3799900" y="969377"/>
            <a:ext cx="1560874"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Europe</a:t>
            </a:r>
          </a:p>
        </p:txBody>
      </p:sp>
      <p:sp>
        <p:nvSpPr>
          <p:cNvPr id="232" name="TextBox 9"/>
          <p:cNvSpPr txBox="1">
            <a:spLocks noChangeArrowheads="1"/>
          </p:cNvSpPr>
          <p:nvPr/>
        </p:nvSpPr>
        <p:spPr bwMode="auto">
          <a:xfrm>
            <a:off x="6055964" y="986547"/>
            <a:ext cx="2583711" cy="400110"/>
          </a:xfrm>
          <a:prstGeom prst="rect">
            <a:avLst/>
          </a:prstGeom>
          <a:noFill/>
          <a:ln w="9525">
            <a:noFill/>
            <a:miter lim="800000"/>
            <a:headEnd/>
            <a:tailEnd/>
          </a:ln>
        </p:spPr>
        <p:txBody>
          <a:bodyPr wrap="square">
            <a:spAutoFit/>
          </a:bodyPr>
          <a:lstStyle/>
          <a:p>
            <a:pPr algn="ctr" eaLnBrk="0" hangingPunct="0"/>
            <a:r>
              <a:rPr lang="fr-FR" sz="2000" b="1" dirty="0">
                <a:solidFill>
                  <a:schemeClr val="bg1"/>
                </a:solidFill>
                <a:effectLst>
                  <a:outerShdw blurRad="63500" algn="ctr" rotWithShape="0">
                    <a:schemeClr val="tx1">
                      <a:alpha val="60000"/>
                    </a:schemeClr>
                  </a:outerShdw>
                </a:effectLst>
              </a:rPr>
              <a:t>Asie Pacifique </a:t>
            </a:r>
          </a:p>
        </p:txBody>
      </p:sp>
      <p:pic>
        <p:nvPicPr>
          <p:cNvPr id="234" name="Picture 233"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a:stretch>
            <a:fillRect/>
          </a:stretch>
        </p:blipFill>
        <p:spPr bwMode="auto">
          <a:xfrm>
            <a:off x="3611923" y="1846731"/>
            <a:ext cx="1943606" cy="3878226"/>
          </a:xfrm>
          <a:prstGeom prst="rect">
            <a:avLst/>
          </a:prstGeom>
          <a:noFill/>
        </p:spPr>
      </p:pic>
      <p:pic>
        <p:nvPicPr>
          <p:cNvPr id="235" name="Picture 6" descr="\\server3\InternalBin\Resource DVD\DVD_ART36\Artwork_Imagery\Icons - Illustrations\Maps Globes\world map Transparent blue.png"/>
          <p:cNvPicPr>
            <a:picLocks noChangeAspect="1" noChangeArrowheads="1"/>
          </p:cNvPicPr>
          <p:nvPr/>
        </p:nvPicPr>
        <p:blipFill>
          <a:blip r:embed="rId9" cstate="screen">
            <a:extLst>
              <a:ext uri="{BEBA8EAE-BF5A-486C-A8C5-ECC9F3942E4B}">
                <a14:imgProps xmlns:a14="http://schemas.microsoft.com/office/drawing/2010/main">
                  <a14:imgLayer r:embed="rId10">
                    <a14:imgEffect>
                      <a14:sharpenSoften amount="100000"/>
                    </a14:imgEffect>
                    <a14:imgEffect>
                      <a14:brightnessContrast contrast="100000"/>
                    </a14:imgEffect>
                  </a14:imgLayer>
                </a14:imgProps>
              </a:ext>
              <a:ext uri="{28A0092B-C50C-407E-A947-70E740481C1C}">
                <a14:useLocalDpi xmlns:a14="http://schemas.microsoft.com/office/drawing/2010/main"/>
              </a:ext>
            </a:extLst>
          </a:blip>
          <a:srcRect r="-1748"/>
          <a:stretch>
            <a:fillRect/>
          </a:stretch>
        </p:blipFill>
        <p:spPr bwMode="auto">
          <a:xfrm>
            <a:off x="5554653" y="1846731"/>
            <a:ext cx="3584715" cy="3878226"/>
          </a:xfrm>
          <a:prstGeom prst="rect">
            <a:avLst/>
          </a:prstGeom>
          <a:noFill/>
        </p:spPr>
      </p:pic>
      <p:sp>
        <p:nvSpPr>
          <p:cNvPr id="237" name="Rectangle 236"/>
          <p:cNvSpPr/>
          <p:nvPr/>
        </p:nvSpPr>
        <p:spPr>
          <a:xfrm>
            <a:off x="173736" y="5943421"/>
            <a:ext cx="8796528" cy="1015663"/>
          </a:xfrm>
          <a:prstGeom prst="rect">
            <a:avLst/>
          </a:prstGeom>
        </p:spPr>
        <p:txBody>
          <a:bodyPr wrap="square">
            <a:spAutoFit/>
          </a:bodyPr>
          <a:lstStyle/>
          <a:p>
            <a:pPr algn="ctr"/>
            <a:r>
              <a:rPr lang="en-US" sz="2000" dirty="0">
                <a:solidFill>
                  <a:schemeClr val="tx2">
                    <a:lumMod val="60000"/>
                    <a:lumOff val="40000"/>
                  </a:schemeClr>
                </a:solidFill>
                <a:effectLst>
                  <a:outerShdw blurRad="38100" dist="38100" dir="2700000" algn="tl">
                    <a:srgbClr val="000000">
                      <a:alpha val="43137"/>
                    </a:srgbClr>
                  </a:outerShdw>
                </a:effectLst>
                <a:latin typeface="+mj-lt"/>
              </a:rPr>
              <a:t>Over 2 terabits per second of capacity is available at 99.95% availability from our 24 global locations.  CDN service scales automatically without user intervention</a:t>
            </a:r>
          </a:p>
        </p:txBody>
      </p:sp>
      <p:sp>
        <p:nvSpPr>
          <p:cNvPr id="238" name="TextBox 237"/>
          <p:cNvSpPr txBox="1"/>
          <p:nvPr/>
        </p:nvSpPr>
        <p:spPr bwMode="invGray">
          <a:xfrm>
            <a:off x="-1" y="5329687"/>
            <a:ext cx="9147389" cy="563231"/>
          </a:xfrm>
          <a:prstGeom prst="rect">
            <a:avLst/>
          </a:prstGeom>
          <a:noFill/>
        </p:spPr>
        <p:txBody>
          <a:bodyPr wrap="square" tIns="182880" rtlCol="0">
            <a:spAutoFit/>
          </a:bodyPr>
          <a:lstStyle/>
          <a:p>
            <a:pPr marL="0" lvl="1" indent="-155575" algn="ctr">
              <a:lnSpc>
                <a:spcPct val="90000"/>
              </a:lnSpc>
              <a:spcBef>
                <a:spcPct val="0"/>
              </a:spcBef>
              <a:buClr>
                <a:srgbClr val="FFC000"/>
              </a:buClr>
              <a:defRPr/>
            </a:pPr>
            <a:r>
              <a:rPr lang="fr-FR" sz="2400" b="1" dirty="0">
                <a:solidFill>
                  <a:schemeClr val="accent6"/>
                </a:solidFill>
                <a:effectLst>
                  <a:outerShdw blurRad="63500" algn="ctr" rotWithShape="0">
                    <a:schemeClr val="tx1">
                      <a:alpha val="60000"/>
                    </a:schemeClr>
                  </a:outerShdw>
                </a:effectLst>
              </a:rPr>
              <a:t>24 points de présence CDN</a:t>
            </a:r>
          </a:p>
        </p:txBody>
      </p:sp>
    </p:spTree>
    <p:extLst>
      <p:ext uri="{BB962C8B-B14F-4D97-AF65-F5344CB8AC3E}">
        <p14:creationId xmlns:p14="http://schemas.microsoft.com/office/powerpoint/2010/main" val="3650273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Datacenters Azure</a:t>
            </a:r>
          </a:p>
        </p:txBody>
      </p:sp>
      <p:pic>
        <p:nvPicPr>
          <p:cNvPr id="217090" name="Picture 2"/>
          <p:cNvPicPr>
            <a:picLocks noChangeAspect="1" noChangeArrowheads="1"/>
          </p:cNvPicPr>
          <p:nvPr/>
        </p:nvPicPr>
        <p:blipFill>
          <a:blip r:embed="rId2" cstate="print"/>
          <a:srcRect/>
          <a:stretch>
            <a:fillRect/>
          </a:stretch>
        </p:blipFill>
        <p:spPr bwMode="auto">
          <a:xfrm>
            <a:off x="609600" y="1168184"/>
            <a:ext cx="3962400" cy="5278326"/>
          </a:xfrm>
          <a:prstGeom prst="rect">
            <a:avLst/>
          </a:prstGeom>
          <a:noFill/>
          <a:ln w="9525">
            <a:noFill/>
            <a:miter lim="800000"/>
            <a:headEnd/>
            <a:tailEnd/>
          </a:ln>
          <a:effectLst/>
        </p:spPr>
      </p:pic>
      <p:pic>
        <p:nvPicPr>
          <p:cNvPr id="217091" name="Picture 3"/>
          <p:cNvPicPr>
            <a:picLocks noChangeAspect="1" noChangeArrowheads="1"/>
          </p:cNvPicPr>
          <p:nvPr/>
        </p:nvPicPr>
        <p:blipFill>
          <a:blip r:embed="rId3" cstate="print"/>
          <a:srcRect/>
          <a:stretch>
            <a:fillRect/>
          </a:stretch>
        </p:blipFill>
        <p:spPr bwMode="auto">
          <a:xfrm>
            <a:off x="4572000" y="1168184"/>
            <a:ext cx="3837820" cy="5257800"/>
          </a:xfrm>
          <a:prstGeom prst="rect">
            <a:avLst/>
          </a:prstGeom>
          <a:noFill/>
          <a:ln w="9525">
            <a:noFill/>
            <a:miter lim="800000"/>
            <a:headEnd/>
            <a:tailEnd/>
          </a:ln>
          <a:effectLst/>
        </p:spPr>
      </p:pic>
    </p:spTree>
    <p:extLst>
      <p:ext uri="{BB962C8B-B14F-4D97-AF65-F5344CB8AC3E}">
        <p14:creationId xmlns:p14="http://schemas.microsoft.com/office/powerpoint/2010/main" val="8997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utomat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4662" y="2004804"/>
            <a:ext cx="4193855" cy="2425914"/>
          </a:xfrm>
          <a:prstGeom prst="rect">
            <a:avLst/>
          </a:prstGeom>
        </p:spPr>
      </p:pic>
      <p:sp>
        <p:nvSpPr>
          <p:cNvPr id="5" name="Rectangle 4"/>
          <p:cNvSpPr/>
          <p:nvPr/>
        </p:nvSpPr>
        <p:spPr>
          <a:xfrm>
            <a:off x="577291" y="4861914"/>
            <a:ext cx="2529472" cy="1349087"/>
          </a:xfrm>
          <a:prstGeom prst="rect">
            <a:avLst/>
          </a:prstGeom>
        </p:spPr>
        <p:txBody>
          <a:bodyPr wrap="square">
            <a:spAutoFit/>
          </a:bodyPr>
          <a:lstStyle/>
          <a:p>
            <a:pPr>
              <a:lnSpc>
                <a:spcPts val="1400"/>
              </a:lnSpc>
            </a:pPr>
            <a:r>
              <a:rPr lang="fr-FR" sz="1400" b="1" dirty="0">
                <a:solidFill>
                  <a:schemeClr val="bg1"/>
                </a:solidFill>
                <a:latin typeface="Segoe UI" pitchFamily="34" charset="0"/>
                <a:cs typeface="Segoe UI" pitchFamily="34" charset="0"/>
              </a:rPr>
              <a:t>Les services </a:t>
            </a:r>
            <a:r>
              <a:rPr lang="fr-FR" sz="1400" b="1" dirty="0" err="1">
                <a:solidFill>
                  <a:schemeClr val="bg1"/>
                </a:solidFill>
                <a:latin typeface="Segoe UI" pitchFamily="34" charset="0"/>
                <a:cs typeface="Segoe UI" pitchFamily="34" charset="0"/>
              </a:rPr>
              <a:t>Compute</a:t>
            </a:r>
            <a:r>
              <a:rPr lang="fr-FR" sz="1200" dirty="0">
                <a:solidFill>
                  <a:schemeClr val="bg1"/>
                </a:solidFill>
                <a:latin typeface="Segoe UI" pitchFamily="34" charset="0"/>
                <a:cs typeface="Segoe UI" pitchFamily="34" charset="0"/>
              </a:rPr>
              <a:t> délivrent des machines virtuelles spécialisées et préconfigurées appelées rôles, permettant l’exécution d’applications avec une montée en charge massive et une haute disponibilité intégrées</a:t>
            </a:r>
          </a:p>
        </p:txBody>
      </p:sp>
      <p:sp>
        <p:nvSpPr>
          <p:cNvPr id="7" name="Rectangle 6"/>
          <p:cNvSpPr/>
          <p:nvPr/>
        </p:nvSpPr>
        <p:spPr>
          <a:xfrm>
            <a:off x="3504285" y="4861914"/>
            <a:ext cx="2514600" cy="1169551"/>
          </a:xfrm>
          <a:prstGeom prst="rect">
            <a:avLst/>
          </a:prstGeom>
        </p:spPr>
        <p:txBody>
          <a:bodyPr wrap="square">
            <a:spAutoFit/>
          </a:bodyPr>
          <a:lstStyle/>
          <a:p>
            <a:pPr>
              <a:lnSpc>
                <a:spcPts val="1400"/>
              </a:lnSpc>
            </a:pPr>
            <a:r>
              <a:rPr lang="fr-FR" sz="1400" b="1" dirty="0">
                <a:solidFill>
                  <a:schemeClr val="bg1"/>
                </a:solidFill>
                <a:latin typeface="Segoe UI" pitchFamily="34" charset="0"/>
                <a:cs typeface="Segoe UI" pitchFamily="34" charset="0"/>
              </a:rPr>
              <a:t>Les services Storage</a:t>
            </a:r>
            <a:r>
              <a:rPr lang="fr-FR" sz="1200" dirty="0">
                <a:solidFill>
                  <a:schemeClr val="bg1"/>
                </a:solidFill>
                <a:latin typeface="Segoe UI" pitchFamily="34" charset="0"/>
                <a:cs typeface="Segoe UI" pitchFamily="34" charset="0"/>
              </a:rPr>
              <a:t> permettent le stockage sécurisé des données non relationnelles. Ils intègrent la montée en charge automatique en volume et accès et peuvent s’appuyer sur le CDN d’Azure</a:t>
            </a:r>
          </a:p>
        </p:txBody>
      </p:sp>
      <p:sp>
        <p:nvSpPr>
          <p:cNvPr id="8" name="Rectangle 7"/>
          <p:cNvSpPr/>
          <p:nvPr/>
        </p:nvSpPr>
        <p:spPr>
          <a:xfrm>
            <a:off x="5754896" y="1227226"/>
            <a:ext cx="3124200" cy="810478"/>
          </a:xfrm>
          <a:prstGeom prst="rect">
            <a:avLst/>
          </a:prstGeom>
        </p:spPr>
        <p:txBody>
          <a:bodyPr wrap="square">
            <a:spAutoFit/>
          </a:bodyPr>
          <a:lstStyle/>
          <a:p>
            <a:pPr>
              <a:lnSpc>
                <a:spcPts val="1400"/>
              </a:lnSpc>
            </a:pPr>
            <a:r>
              <a:rPr lang="fr-FR" sz="1400" b="1" dirty="0">
                <a:solidFill>
                  <a:schemeClr val="bg1"/>
                </a:solidFill>
                <a:latin typeface="Segoe UI" pitchFamily="34" charset="0"/>
                <a:cs typeface="Segoe UI" pitchFamily="34" charset="0"/>
              </a:rPr>
              <a:t>Les </a:t>
            </a:r>
            <a:r>
              <a:rPr lang="fr-FR" sz="1400" b="1" dirty="0" err="1">
                <a:solidFill>
                  <a:schemeClr val="bg1"/>
                </a:solidFill>
                <a:latin typeface="Segoe UI" pitchFamily="34" charset="0"/>
                <a:cs typeface="Segoe UI" pitchFamily="34" charset="0"/>
              </a:rPr>
              <a:t>Fabric</a:t>
            </a:r>
            <a:r>
              <a:rPr lang="fr-FR" sz="1400" b="1" dirty="0">
                <a:solidFill>
                  <a:schemeClr val="bg1"/>
                </a:solidFill>
                <a:latin typeface="Segoe UI" pitchFamily="34" charset="0"/>
                <a:cs typeface="Segoe UI" pitchFamily="34" charset="0"/>
              </a:rPr>
              <a:t> </a:t>
            </a:r>
            <a:r>
              <a:rPr lang="fr-FR" sz="1400" b="1" dirty="0" err="1">
                <a:solidFill>
                  <a:schemeClr val="bg1"/>
                </a:solidFill>
                <a:latin typeface="Segoe UI" pitchFamily="34" charset="0"/>
                <a:cs typeface="Segoe UI" pitchFamily="34" charset="0"/>
              </a:rPr>
              <a:t>Controllers</a:t>
            </a:r>
            <a:r>
              <a:rPr lang="fr-FR" sz="1200" dirty="0">
                <a:solidFill>
                  <a:schemeClr val="bg1"/>
                </a:solidFill>
                <a:latin typeface="Segoe UI" pitchFamily="34" charset="0"/>
                <a:cs typeface="Segoe UI" pitchFamily="34" charset="0"/>
              </a:rPr>
              <a:t> exploitent et supervisent l’ensemble des ressources de la </a:t>
            </a:r>
            <a:r>
              <a:rPr lang="fr-FR" sz="1200" dirty="0" err="1">
                <a:solidFill>
                  <a:schemeClr val="bg1"/>
                </a:solidFill>
                <a:latin typeface="Segoe UI" pitchFamily="34" charset="0"/>
                <a:cs typeface="Segoe UI" pitchFamily="34" charset="0"/>
              </a:rPr>
              <a:t>Fabric</a:t>
            </a:r>
            <a:r>
              <a:rPr lang="fr-FR" sz="1200" dirty="0">
                <a:solidFill>
                  <a:schemeClr val="bg1"/>
                </a:solidFill>
                <a:latin typeface="Segoe UI" pitchFamily="34" charset="0"/>
                <a:cs typeface="Segoe UI" pitchFamily="34" charset="0"/>
              </a:rPr>
              <a:t> pour en assurer la disponibilité et le bon fonctionnement </a:t>
            </a:r>
          </a:p>
        </p:txBody>
      </p:sp>
      <p:sp>
        <p:nvSpPr>
          <p:cNvPr id="9" name="Rectangle 8"/>
          <p:cNvSpPr/>
          <p:nvPr/>
        </p:nvSpPr>
        <p:spPr>
          <a:xfrm>
            <a:off x="6471910" y="4628670"/>
            <a:ext cx="2724150" cy="1169551"/>
          </a:xfrm>
          <a:prstGeom prst="rect">
            <a:avLst/>
          </a:prstGeom>
        </p:spPr>
        <p:txBody>
          <a:bodyPr wrap="square">
            <a:spAutoFit/>
          </a:bodyPr>
          <a:lstStyle/>
          <a:p>
            <a:pPr>
              <a:lnSpc>
                <a:spcPts val="1400"/>
              </a:lnSpc>
            </a:pPr>
            <a:r>
              <a:rPr lang="fr-FR" sz="1400" b="1" dirty="0">
                <a:solidFill>
                  <a:schemeClr val="bg1"/>
                </a:solidFill>
                <a:latin typeface="Segoe UI" pitchFamily="34" charset="0"/>
                <a:cs typeface="Segoe UI" pitchFamily="34" charset="0"/>
              </a:rPr>
              <a:t>Sécurité physique &amp; Logique</a:t>
            </a:r>
            <a:r>
              <a:rPr lang="fr-FR" sz="1200" dirty="0">
                <a:solidFill>
                  <a:schemeClr val="bg1"/>
                </a:solidFill>
                <a:latin typeface="Segoe UI" pitchFamily="34" charset="0"/>
                <a:cs typeface="Segoe UI" pitchFamily="34" charset="0"/>
              </a:rPr>
              <a:t> Sécurisation physique des locaux. Sécurité opérationnelle permettant l’étanchéité des environnements client et la recopies automatique des données</a:t>
            </a:r>
          </a:p>
        </p:txBody>
      </p:sp>
      <p:sp>
        <p:nvSpPr>
          <p:cNvPr id="10" name="Rectangle 9"/>
          <p:cNvSpPr/>
          <p:nvPr/>
        </p:nvSpPr>
        <p:spPr>
          <a:xfrm>
            <a:off x="6519440" y="3136807"/>
            <a:ext cx="2514600" cy="1349087"/>
          </a:xfrm>
          <a:prstGeom prst="rect">
            <a:avLst/>
          </a:prstGeom>
        </p:spPr>
        <p:txBody>
          <a:bodyPr wrap="square">
            <a:spAutoFit/>
          </a:bodyPr>
          <a:lstStyle/>
          <a:p>
            <a:pPr>
              <a:lnSpc>
                <a:spcPts val="1400"/>
              </a:lnSpc>
              <a:spcBef>
                <a:spcPts val="600"/>
              </a:spcBef>
            </a:pPr>
            <a:r>
              <a:rPr lang="fr-FR" sz="1400" b="1" dirty="0">
                <a:solidFill>
                  <a:schemeClr val="bg1"/>
                </a:solidFill>
                <a:latin typeface="Segoe UI" pitchFamily="34" charset="0"/>
                <a:cs typeface="Segoe UI" pitchFamily="34" charset="0"/>
              </a:rPr>
              <a:t>Data </a:t>
            </a:r>
            <a:r>
              <a:rPr lang="fr-FR" sz="1400" b="1" dirty="0" err="1">
                <a:solidFill>
                  <a:schemeClr val="bg1"/>
                </a:solidFill>
                <a:latin typeface="Segoe UI" pitchFamily="34" charset="0"/>
                <a:cs typeface="Segoe UI" pitchFamily="34" charset="0"/>
              </a:rPr>
              <a:t>Centers</a:t>
            </a:r>
            <a:r>
              <a:rPr lang="fr-FR" sz="1400" b="1" dirty="0">
                <a:solidFill>
                  <a:schemeClr val="bg1"/>
                </a:solidFill>
                <a:latin typeface="Segoe UI" pitchFamily="34" charset="0"/>
                <a:cs typeface="Segoe UI" pitchFamily="34" charset="0"/>
              </a:rPr>
              <a:t> </a:t>
            </a:r>
            <a:r>
              <a:rPr lang="fr-FR" sz="1400" b="1" dirty="0" err="1">
                <a:solidFill>
                  <a:schemeClr val="bg1"/>
                </a:solidFill>
                <a:latin typeface="Segoe UI" pitchFamily="34" charset="0"/>
                <a:cs typeface="Segoe UI" pitchFamily="34" charset="0"/>
              </a:rPr>
              <a:t>Hightech</a:t>
            </a:r>
            <a:r>
              <a:rPr lang="fr-FR" sz="1200" dirty="0">
                <a:solidFill>
                  <a:schemeClr val="bg1"/>
                </a:solidFill>
                <a:latin typeface="Segoe UI" pitchFamily="34" charset="0"/>
                <a:cs typeface="Segoe UI" pitchFamily="34" charset="0"/>
              </a:rPr>
              <a:t> Windows Azure s’appuie sur les dernières générations de Data </a:t>
            </a:r>
            <a:r>
              <a:rPr lang="fr-FR" sz="1200" dirty="0" err="1">
                <a:solidFill>
                  <a:schemeClr val="bg1"/>
                </a:solidFill>
                <a:latin typeface="Segoe UI" pitchFamily="34" charset="0"/>
                <a:cs typeface="Segoe UI" pitchFamily="34" charset="0"/>
              </a:rPr>
              <a:t>Centers</a:t>
            </a:r>
            <a:r>
              <a:rPr lang="fr-FR" sz="1200" dirty="0">
                <a:solidFill>
                  <a:schemeClr val="bg1"/>
                </a:solidFill>
                <a:latin typeface="Segoe UI" pitchFamily="34" charset="0"/>
                <a:cs typeface="Segoe UI" pitchFamily="34" charset="0"/>
              </a:rPr>
              <a:t> Microsoft; pour héberger vos applications et services de manière économique, fiable et performante.</a:t>
            </a:r>
          </a:p>
        </p:txBody>
      </p:sp>
      <p:cxnSp>
        <p:nvCxnSpPr>
          <p:cNvPr id="15" name="Straight Connector 14"/>
          <p:cNvCxnSpPr>
            <a:endCxn id="8" idx="1"/>
          </p:cNvCxnSpPr>
          <p:nvPr/>
        </p:nvCxnSpPr>
        <p:spPr>
          <a:xfrm flipV="1">
            <a:off x="4916905" y="1632465"/>
            <a:ext cx="837991" cy="1375430"/>
          </a:xfrm>
          <a:prstGeom prst="line">
            <a:avLst/>
          </a:prstGeom>
          <a:ln w="127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5" idx="0"/>
          </p:cNvCxnSpPr>
          <p:nvPr/>
        </p:nvCxnSpPr>
        <p:spPr>
          <a:xfrm flipV="1">
            <a:off x="1842027" y="4106780"/>
            <a:ext cx="107089" cy="755134"/>
          </a:xfrm>
          <a:prstGeom prst="line">
            <a:avLst/>
          </a:prstGeom>
          <a:ln w="127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7" idx="0"/>
          </p:cNvCxnSpPr>
          <p:nvPr/>
        </p:nvCxnSpPr>
        <p:spPr>
          <a:xfrm flipH="1" flipV="1">
            <a:off x="3561347" y="4106780"/>
            <a:ext cx="1200238" cy="755134"/>
          </a:xfrm>
          <a:prstGeom prst="line">
            <a:avLst/>
          </a:prstGeom>
          <a:ln w="127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1855" y="316843"/>
            <a:ext cx="7760965" cy="914400"/>
          </a:xfrm>
        </p:spPr>
        <p:txBody>
          <a:bodyPr>
            <a:normAutofit/>
          </a:bodyPr>
          <a:lstStyle/>
          <a:p>
            <a:r>
              <a:rPr lang="fr-FR" sz="2400" dirty="0"/>
              <a:t>Les Composants au Cœur de Windows Azure</a:t>
            </a:r>
            <a:endParaRPr lang="fr-FR" sz="2800" dirty="0"/>
          </a:p>
        </p:txBody>
      </p:sp>
      <p:grpSp>
        <p:nvGrpSpPr>
          <p:cNvPr id="29" name="Groupe 28"/>
          <p:cNvGrpSpPr/>
          <p:nvPr/>
        </p:nvGrpSpPr>
        <p:grpSpPr>
          <a:xfrm>
            <a:off x="7232983" y="6451927"/>
            <a:ext cx="1817099" cy="325862"/>
            <a:chOff x="7232983" y="6451927"/>
            <a:chExt cx="1817099" cy="325862"/>
          </a:xfrm>
        </p:grpSpPr>
        <p:sp>
          <p:nvSpPr>
            <p:cNvPr id="12" name="Rectangle à coins arrondis 11"/>
            <p:cNvSpPr/>
            <p:nvPr/>
          </p:nvSpPr>
          <p:spPr>
            <a:xfrm>
              <a:off x="7232983" y="6451927"/>
              <a:ext cx="1817099" cy="32586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13" name="Picture 3" descr="D:\AA - Microsoft\Events DVD 35\DVD_ART35\Logos\Azure Services Platform\Windows Azure\Windows Azure logo bl.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511532" y="6512270"/>
              <a:ext cx="1260000" cy="223839"/>
            </a:xfrm>
            <a:prstGeom prst="rect">
              <a:avLst/>
            </a:prstGeom>
            <a:noFill/>
            <a:ln>
              <a:noFill/>
            </a:ln>
          </p:spPr>
        </p:pic>
      </p:grpSp>
      <p:sp>
        <p:nvSpPr>
          <p:cNvPr id="16" name="Rectangle 15"/>
          <p:cNvSpPr/>
          <p:nvPr/>
        </p:nvSpPr>
        <p:spPr>
          <a:xfrm>
            <a:off x="279927" y="1012568"/>
            <a:ext cx="3124200" cy="630942"/>
          </a:xfrm>
          <a:prstGeom prst="rect">
            <a:avLst/>
          </a:prstGeom>
        </p:spPr>
        <p:txBody>
          <a:bodyPr wrap="square">
            <a:spAutoFit/>
          </a:bodyPr>
          <a:lstStyle/>
          <a:p>
            <a:pPr>
              <a:lnSpc>
                <a:spcPts val="1400"/>
              </a:lnSpc>
            </a:pPr>
            <a:r>
              <a:rPr lang="fr-FR" sz="1400" b="1" dirty="0">
                <a:solidFill>
                  <a:schemeClr val="bg1"/>
                </a:solidFill>
                <a:latin typeface="Segoe UI" pitchFamily="34" charset="0"/>
                <a:cs typeface="Segoe UI" pitchFamily="34" charset="0"/>
              </a:rPr>
              <a:t>La </a:t>
            </a:r>
            <a:r>
              <a:rPr lang="fr-FR" sz="1400" b="1" dirty="0" err="1">
                <a:solidFill>
                  <a:schemeClr val="bg1"/>
                </a:solidFill>
                <a:latin typeface="Segoe UI" pitchFamily="34" charset="0"/>
                <a:cs typeface="Segoe UI" pitchFamily="34" charset="0"/>
              </a:rPr>
              <a:t>Fabric</a:t>
            </a:r>
            <a:r>
              <a:rPr lang="fr-FR" sz="1200" dirty="0">
                <a:solidFill>
                  <a:schemeClr val="bg1"/>
                </a:solidFill>
                <a:latin typeface="Segoe UI" pitchFamily="34" charset="0"/>
                <a:cs typeface="Segoe UI" pitchFamily="34" charset="0"/>
              </a:rPr>
              <a:t> est l’ensemble des composants et des machines virtuelles de Windows Azure avec leurs agents sécurisés</a:t>
            </a:r>
          </a:p>
        </p:txBody>
      </p:sp>
      <p:cxnSp>
        <p:nvCxnSpPr>
          <p:cNvPr id="18" name="Straight Connector 14"/>
          <p:cNvCxnSpPr/>
          <p:nvPr/>
        </p:nvCxnSpPr>
        <p:spPr>
          <a:xfrm flipH="1" flipV="1">
            <a:off x="818147" y="1643510"/>
            <a:ext cx="673769" cy="1364385"/>
          </a:xfrm>
          <a:prstGeom prst="line">
            <a:avLst/>
          </a:prstGeom>
          <a:ln w="127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7784" y="2325702"/>
            <a:ext cx="2266443" cy="684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93266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invGray">
          <a:xfrm>
            <a:off x="-103270" y="3486150"/>
            <a:ext cx="9247271" cy="2426522"/>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a:reflection blurRad="6350" stA="52000" endA="300" endPos="35000" dir="5400000" sy="-100000" algn="bl" rotWithShape="0"/>
          </a:effectLst>
        </p:spPr>
        <p:txBody>
          <a:bodyPr anchor="ctr"/>
          <a:lstStyle/>
          <a:p>
            <a:pPr algn="ctr" defTabSz="914363" fontAlgn="auto">
              <a:spcBef>
                <a:spcPts val="0"/>
              </a:spcBef>
              <a:spcAft>
                <a:spcPts val="0"/>
              </a:spcAft>
              <a:defRPr/>
            </a:pPr>
            <a:endParaRPr lang="en-US" sz="1050" kern="0" dirty="0">
              <a:solidFill>
                <a:srgbClr val="000000"/>
              </a:solidFill>
              <a:latin typeface="+mn-lt"/>
              <a:cs typeface="+mn-cs"/>
            </a:endParaRPr>
          </a:p>
        </p:txBody>
      </p:sp>
      <p:sp>
        <p:nvSpPr>
          <p:cNvPr id="8" name="Title 7"/>
          <p:cNvSpPr>
            <a:spLocks noGrp="1"/>
          </p:cNvSpPr>
          <p:nvPr>
            <p:ph type="title"/>
          </p:nvPr>
        </p:nvSpPr>
        <p:spPr/>
        <p:txBody>
          <a:bodyPr>
            <a:normAutofit/>
          </a:bodyPr>
          <a:lstStyle/>
          <a:p>
            <a:pPr defTabSz="914363" fontAlgn="auto">
              <a:spcAft>
                <a:spcPts val="0"/>
              </a:spcAft>
              <a:defRPr/>
            </a:pPr>
            <a:r>
              <a:rPr lang="fr-FR" sz="2400" dirty="0">
                <a:effectLst/>
                <a:latin typeface="Arial" pitchFamily="34" charset="0"/>
                <a:cs typeface="Arial" pitchFamily="34" charset="0"/>
              </a:rPr>
              <a:t>Le fonctionnement de Windows Azure</a:t>
            </a:r>
            <a:endParaRPr sz="2400" dirty="0">
              <a:effectLst/>
              <a:latin typeface="Arial" pitchFamily="34" charset="0"/>
              <a:cs typeface="Arial" pitchFamily="34" charset="0"/>
            </a:endParaRPr>
          </a:p>
        </p:txBody>
      </p:sp>
      <p:sp>
        <p:nvSpPr>
          <p:cNvPr id="97" name="Rounded Rectangle 96"/>
          <p:cNvSpPr/>
          <p:nvPr/>
        </p:nvSpPr>
        <p:spPr>
          <a:xfrm>
            <a:off x="453254" y="838203"/>
            <a:ext cx="8237494" cy="2248319"/>
          </a:xfrm>
          <a:prstGeom prst="roundRect">
            <a:avLst>
              <a:gd name="adj" fmla="val 6283"/>
            </a:avLst>
          </a:prstGeom>
          <a:gradFill flip="none" rotWithShape="1">
            <a:gsLst>
              <a:gs pos="100000">
                <a:schemeClr val="accent1"/>
              </a:gs>
              <a:gs pos="0">
                <a:srgbClr val="000000">
                  <a:alpha val="0"/>
                </a:srgbClr>
              </a:gs>
              <a:gs pos="33000">
                <a:schemeClr val="tx1">
                  <a:alpha val="0"/>
                </a:schemeClr>
              </a:gs>
              <a:gs pos="86000">
                <a:schemeClr val="tx2">
                  <a:alpha val="72000"/>
                </a:schemeClr>
              </a:gs>
            </a:gsLst>
            <a:lin ang="16200000" scaled="0"/>
            <a:tileRect/>
          </a:gradFill>
          <a:ln w="12700">
            <a:gradFill flip="none" rotWithShape="1">
              <a:gsLst>
                <a:gs pos="46000">
                  <a:srgbClr val="FFFFFF">
                    <a:alpha val="0"/>
                  </a:srgbClr>
                </a:gs>
                <a:gs pos="62000">
                  <a:srgbClr val="FFFFFF">
                    <a:alpha val="50000"/>
                  </a:srgbClr>
                </a:gs>
                <a:gs pos="77000">
                  <a:schemeClr val="bg2"/>
                </a:gs>
                <a:gs pos="95000">
                  <a:srgbClr val="FFC000">
                    <a:tint val="23500"/>
                    <a:satMod val="160000"/>
                    <a:alpha val="0"/>
                  </a:srgbClr>
                </a:gs>
              </a:gsLst>
              <a:lin ang="5400000" scaled="0"/>
              <a:tileRect/>
            </a:gradFill>
            <a:round/>
            <a:headEnd/>
            <a:tailEnd/>
          </a:ln>
          <a:effectLst>
            <a:outerShdw blurRad="101600" sx="102000" sy="102000" algn="ctr" rotWithShape="0">
              <a:prstClr val="black">
                <a:alpha val="47000"/>
              </a:prstClr>
            </a:outerShdw>
          </a:effectLst>
        </p:spPr>
        <p:txBody>
          <a:bodyPr lIns="670443" tIns="121899" rIns="121899" bIns="0" anchor="ctr"/>
          <a:lstStyle/>
          <a:p>
            <a:pPr algn="ctr" defTabSz="1218987">
              <a:lnSpc>
                <a:spcPct val="85000"/>
              </a:lnSpc>
              <a:buSzPct val="120000"/>
              <a:defRPr/>
            </a:pPr>
            <a:endParaRPr lang="en-US" sz="480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mn-lt"/>
              <a:cs typeface="+mn-cs"/>
            </a:endParaRPr>
          </a:p>
        </p:txBody>
      </p:sp>
      <p:sp>
        <p:nvSpPr>
          <p:cNvPr id="98" name="Rounded Rectangle 97"/>
          <p:cNvSpPr/>
          <p:nvPr/>
        </p:nvSpPr>
        <p:spPr bwMode="auto">
          <a:xfrm>
            <a:off x="571500" y="1263650"/>
            <a:ext cx="7969250" cy="1836738"/>
          </a:xfrm>
          <a:prstGeom prst="roundRect">
            <a:avLst>
              <a:gd name="adj" fmla="val 5927"/>
            </a:avLst>
          </a:prstGeom>
          <a:solidFill>
            <a:schemeClr val="bg2">
              <a:lumMod val="50000"/>
              <a:alpha val="48000"/>
            </a:schemeClr>
          </a:solidFill>
          <a:ln w="25400" cap="flat" cmpd="sng" algn="ctr">
            <a:noFill/>
            <a:prstDash val="solid"/>
          </a:ln>
          <a:effectLst/>
        </p:spPr>
        <p:txBody>
          <a:bodyPr anchor="ctr"/>
          <a:lstStyle/>
          <a:p>
            <a:pPr algn="ctr" fontAlgn="auto">
              <a:spcBef>
                <a:spcPts val="0"/>
              </a:spcBef>
              <a:spcAft>
                <a:spcPts val="0"/>
              </a:spcAft>
              <a:defRPr/>
            </a:pPr>
            <a:endParaRPr lang="en-US" sz="1600" kern="0" dirty="0">
              <a:solidFill>
                <a:srgbClr val="525051">
                  <a:lumMod val="75000"/>
                  <a:alpha val="99000"/>
                </a:srgbClr>
              </a:solidFill>
              <a:latin typeface="+mn-lt"/>
              <a:cs typeface="+mn-cs"/>
            </a:endParaRPr>
          </a:p>
        </p:txBody>
      </p:sp>
      <p:sp>
        <p:nvSpPr>
          <p:cNvPr id="100" name="TextBox 99"/>
          <p:cNvSpPr txBox="1"/>
          <p:nvPr/>
        </p:nvSpPr>
        <p:spPr>
          <a:xfrm>
            <a:off x="606425" y="838200"/>
            <a:ext cx="2359025" cy="425450"/>
          </a:xfrm>
          <a:prstGeom prst="rect">
            <a:avLst/>
          </a:prstGeom>
          <a:noFill/>
        </p:spPr>
        <p:txBody>
          <a:bodyPr>
            <a:spAutoFit/>
          </a:bodyPr>
          <a:lstStyle/>
          <a:p>
            <a:pPr marL="0" lvl="1" indent="-116697" eaLnBrk="0" hangingPunct="0">
              <a:lnSpc>
                <a:spcPct val="90000"/>
              </a:lnSpc>
              <a:spcBef>
                <a:spcPts val="450"/>
              </a:spcBef>
              <a:spcAft>
                <a:spcPts val="900"/>
              </a:spcAft>
              <a:buClr>
                <a:srgbClr val="FFC000"/>
              </a:buClr>
              <a:defRPr/>
            </a:pPr>
            <a:r>
              <a:rPr lang="en-US" sz="2400" spc="-100" dirty="0">
                <a:solidFill>
                  <a:schemeClr val="bg1"/>
                </a:solidFill>
                <a:latin typeface="+mn-lt"/>
                <a:cs typeface="+mn-cs"/>
              </a:rPr>
              <a:t>Your Application</a:t>
            </a:r>
          </a:p>
        </p:txBody>
      </p:sp>
      <p:sp>
        <p:nvSpPr>
          <p:cNvPr id="111" name="Rounded Rectangle 110"/>
          <p:cNvSpPr/>
          <p:nvPr/>
        </p:nvSpPr>
        <p:spPr>
          <a:xfrm>
            <a:off x="1125827" y="3124199"/>
            <a:ext cx="7564922" cy="2796364"/>
          </a:xfrm>
          <a:prstGeom prst="roundRect">
            <a:avLst>
              <a:gd name="adj" fmla="val 628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a:defRPr/>
            </a:pPr>
            <a:endParaRPr lang="en-US" sz="2400" spc="-50">
              <a:gradFill>
                <a:gsLst>
                  <a:gs pos="0">
                    <a:srgbClr val="FFFFFF"/>
                  </a:gs>
                  <a:gs pos="100000">
                    <a:srgbClr val="FFFFFF"/>
                  </a:gs>
                </a:gsLst>
                <a:lin ang="5400000" scaled="0"/>
              </a:gradFill>
            </a:endParaRPr>
          </a:p>
        </p:txBody>
      </p:sp>
      <p:sp>
        <p:nvSpPr>
          <p:cNvPr id="112" name="Rounded Rectangle 111"/>
          <p:cNvSpPr/>
          <p:nvPr/>
        </p:nvSpPr>
        <p:spPr>
          <a:xfrm>
            <a:off x="1352147" y="3429001"/>
            <a:ext cx="7179111" cy="2449032"/>
          </a:xfrm>
          <a:prstGeom prst="roundRect">
            <a:avLst>
              <a:gd name="adj" fmla="val 4165"/>
            </a:avLst>
          </a:prstGeom>
          <a:solidFill>
            <a:schemeClr val="bg2">
              <a:alpha val="67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a:defRPr/>
            </a:pPr>
            <a:endParaRPr lang="en-US" sz="2400" spc="-50">
              <a:gradFill>
                <a:gsLst>
                  <a:gs pos="0">
                    <a:srgbClr val="000000"/>
                  </a:gs>
                  <a:gs pos="100000">
                    <a:srgbClr val="000000"/>
                  </a:gs>
                </a:gsLst>
                <a:lin ang="5400000" scaled="0"/>
              </a:gradFill>
            </a:endParaRPr>
          </a:p>
        </p:txBody>
      </p:sp>
      <p:sp>
        <p:nvSpPr>
          <p:cNvPr id="128" name="TextBox 127"/>
          <p:cNvSpPr txBox="1"/>
          <p:nvPr/>
        </p:nvSpPr>
        <p:spPr>
          <a:xfrm>
            <a:off x="2493963" y="3079750"/>
            <a:ext cx="3989387" cy="425450"/>
          </a:xfrm>
          <a:prstGeom prst="rect">
            <a:avLst/>
          </a:prstGeom>
          <a:noFill/>
        </p:spPr>
        <p:txBody>
          <a:bodyPr>
            <a:spAutoFit/>
          </a:bodyPr>
          <a:lstStyle/>
          <a:p>
            <a:pPr marL="0" lvl="1" indent="-116697" algn="ctr" eaLnBrk="0" hangingPunct="0">
              <a:lnSpc>
                <a:spcPct val="90000"/>
              </a:lnSpc>
              <a:spcBef>
                <a:spcPts val="450"/>
              </a:spcBef>
              <a:spcAft>
                <a:spcPts val="900"/>
              </a:spcAft>
              <a:buClr>
                <a:srgbClr val="FFC000"/>
              </a:buClr>
              <a:defRPr/>
            </a:pPr>
            <a:r>
              <a:rPr lang="en-US" sz="2400" spc="-100" dirty="0">
                <a:solidFill>
                  <a:srgbClr val="FFFFFF"/>
                </a:solidFill>
                <a:latin typeface="+mn-lt"/>
                <a:cs typeface="+mn-cs"/>
              </a:rPr>
              <a:t>Windows Azure Platform</a:t>
            </a:r>
          </a:p>
        </p:txBody>
      </p:sp>
      <p:sp>
        <p:nvSpPr>
          <p:cNvPr id="61" name="Rounded Rectangle 60"/>
          <p:cNvSpPr/>
          <p:nvPr/>
        </p:nvSpPr>
        <p:spPr bwMode="auto">
          <a:xfrm>
            <a:off x="1052368" y="5954958"/>
            <a:ext cx="7151600" cy="457200"/>
          </a:xfrm>
          <a:prstGeom prst="roundRect">
            <a:avLst>
              <a:gd name="adj" fmla="val 0"/>
            </a:avLst>
          </a:prstGeom>
          <a:solidFill>
            <a:schemeClr val="tx2">
              <a:lumMod val="10000"/>
              <a:alpha val="48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416786" name="Azure Fundamentals"/>
          <p:cNvGrpSpPr>
            <a:grpSpLocks/>
          </p:cNvGrpSpPr>
          <p:nvPr/>
        </p:nvGrpSpPr>
        <p:grpSpPr bwMode="auto">
          <a:xfrm>
            <a:off x="1301750" y="5954709"/>
            <a:ext cx="6591300" cy="386266"/>
            <a:chOff x="1643411" y="5171179"/>
            <a:chExt cx="9018786" cy="540167"/>
          </a:xfrm>
        </p:grpSpPr>
        <p:sp>
          <p:nvSpPr>
            <p:cNvPr id="51" name="Rounded Rectangle 67"/>
            <p:cNvSpPr/>
            <p:nvPr/>
          </p:nvSpPr>
          <p:spPr bwMode="auto">
            <a:xfrm>
              <a:off x="1643412" y="5290584"/>
              <a:ext cx="2011681" cy="383618"/>
            </a:xfrm>
            <a:prstGeom prst="round2SameRect">
              <a:avLst>
                <a:gd name="adj1" fmla="val 0"/>
                <a:gd name="adj2" fmla="val 0"/>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endParaRPr lang="en-US" sz="2400" spc="-50" dirty="0">
                <a:gradFill>
                  <a:gsLst>
                    <a:gs pos="0">
                      <a:srgbClr val="000000"/>
                    </a:gs>
                    <a:gs pos="100000">
                      <a:srgbClr val="000000"/>
                    </a:gs>
                  </a:gsLst>
                  <a:lin ang="5400000" scaled="0"/>
                </a:gradFill>
              </a:endParaRPr>
            </a:p>
          </p:txBody>
        </p:sp>
        <p:sp>
          <p:nvSpPr>
            <p:cNvPr id="52" name="Rounded Rectangle 68"/>
            <p:cNvSpPr/>
            <p:nvPr/>
          </p:nvSpPr>
          <p:spPr bwMode="auto">
            <a:xfrm>
              <a:off x="3979113" y="5290584"/>
              <a:ext cx="2011681" cy="383618"/>
            </a:xfrm>
            <a:prstGeom prst="round2SameRect">
              <a:avLst>
                <a:gd name="adj1" fmla="val 0"/>
                <a:gd name="adj2" fmla="val 0"/>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endParaRPr lang="en-US" sz="2400" spc="-50" dirty="0">
                <a:gradFill>
                  <a:gsLst>
                    <a:gs pos="0">
                      <a:srgbClr val="000000"/>
                    </a:gs>
                    <a:gs pos="100000">
                      <a:srgbClr val="000000"/>
                    </a:gs>
                  </a:gsLst>
                  <a:lin ang="5400000" scaled="0"/>
                </a:gradFill>
              </a:endParaRPr>
            </a:p>
          </p:txBody>
        </p:sp>
        <p:sp>
          <p:nvSpPr>
            <p:cNvPr id="53" name="Rounded Rectangle 69"/>
            <p:cNvSpPr/>
            <p:nvPr/>
          </p:nvSpPr>
          <p:spPr bwMode="auto">
            <a:xfrm>
              <a:off x="6314815" y="5290580"/>
              <a:ext cx="2011681" cy="383618"/>
            </a:xfrm>
            <a:prstGeom prst="round2SameRect">
              <a:avLst>
                <a:gd name="adj1" fmla="val 0"/>
                <a:gd name="adj2" fmla="val 0"/>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endParaRPr lang="en-US" sz="2400" spc="-50" dirty="0">
                <a:gradFill>
                  <a:gsLst>
                    <a:gs pos="0">
                      <a:srgbClr val="000000"/>
                    </a:gs>
                    <a:gs pos="100000">
                      <a:srgbClr val="000000"/>
                    </a:gs>
                  </a:gsLst>
                  <a:lin ang="5400000" scaled="0"/>
                </a:gradFill>
              </a:endParaRPr>
            </a:p>
          </p:txBody>
        </p:sp>
        <p:sp>
          <p:nvSpPr>
            <p:cNvPr id="54" name="Rounded Rectangle 70"/>
            <p:cNvSpPr/>
            <p:nvPr/>
          </p:nvSpPr>
          <p:spPr bwMode="auto">
            <a:xfrm>
              <a:off x="8650516" y="5290583"/>
              <a:ext cx="2011681" cy="383618"/>
            </a:xfrm>
            <a:prstGeom prst="round2SameRect">
              <a:avLst>
                <a:gd name="adj1" fmla="val 0"/>
                <a:gd name="adj2" fmla="val 0"/>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endParaRPr lang="en-US" sz="2400" spc="-50" dirty="0">
                <a:gradFill>
                  <a:gsLst>
                    <a:gs pos="0">
                      <a:srgbClr val="000000"/>
                    </a:gs>
                    <a:gs pos="100000">
                      <a:srgbClr val="000000"/>
                    </a:gs>
                  </a:gsLst>
                  <a:lin ang="5400000" scaled="0"/>
                </a:gradFill>
              </a:endParaRPr>
            </a:p>
          </p:txBody>
        </p:sp>
        <p:grpSp>
          <p:nvGrpSpPr>
            <p:cNvPr id="416949" name="Group 54"/>
            <p:cNvGrpSpPr>
              <a:grpSpLocks/>
            </p:cNvGrpSpPr>
            <p:nvPr/>
          </p:nvGrpSpPr>
          <p:grpSpPr bwMode="auto">
            <a:xfrm>
              <a:off x="1643411" y="5171179"/>
              <a:ext cx="9018784" cy="540167"/>
              <a:chOff x="1634447" y="5138666"/>
              <a:chExt cx="9018784" cy="540167"/>
            </a:xfrm>
          </p:grpSpPr>
          <p:sp>
            <p:nvSpPr>
              <p:cNvPr id="56" name="Rounded Rectangle 67"/>
              <p:cNvSpPr/>
              <p:nvPr/>
            </p:nvSpPr>
            <p:spPr bwMode="auto">
              <a:xfrm>
                <a:off x="1634447" y="5138669"/>
                <a:ext cx="2011680" cy="51149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2" tIns="45716" rIns="91432" bIns="45716" anchor="ctr"/>
              <a:lstStyle/>
              <a:p>
                <a:pPr algn="ctr" defTabSz="914061">
                  <a:defRPr/>
                </a:pPr>
                <a:r>
                  <a:rPr lang="en-US" sz="1400" dirty="0">
                    <a:gradFill>
                      <a:gsLst>
                        <a:gs pos="0">
                          <a:srgbClr val="000000"/>
                        </a:gs>
                        <a:gs pos="100000">
                          <a:srgbClr val="000000"/>
                        </a:gs>
                      </a:gsLst>
                      <a:lin ang="5400000" scaled="0"/>
                    </a:gradFill>
                  </a:rPr>
                  <a:t>Scale Out</a:t>
                </a:r>
              </a:p>
            </p:txBody>
          </p:sp>
          <p:sp>
            <p:nvSpPr>
              <p:cNvPr id="58" name="Rounded Rectangle 68"/>
              <p:cNvSpPr/>
              <p:nvPr/>
            </p:nvSpPr>
            <p:spPr bwMode="auto">
              <a:xfrm>
                <a:off x="3970149" y="5167342"/>
                <a:ext cx="2011680" cy="511491"/>
              </a:xfrm>
              <a:prstGeom prst="round2SameRect">
                <a:avLst>
                  <a:gd name="adj1" fmla="val 0"/>
                  <a:gd name="adj2" fmla="val 0"/>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2" tIns="45716" rIns="91432" bIns="45716" anchor="ctr"/>
              <a:lstStyle/>
              <a:p>
                <a:pPr algn="ctr" defTabSz="914061">
                  <a:lnSpc>
                    <a:spcPct val="90000"/>
                  </a:lnSpc>
                  <a:defRPr/>
                </a:pPr>
                <a:r>
                  <a:rPr lang="en-US" sz="1000" dirty="0">
                    <a:gradFill>
                      <a:gsLst>
                        <a:gs pos="0">
                          <a:srgbClr val="000000"/>
                        </a:gs>
                        <a:gs pos="100000">
                          <a:srgbClr val="000000"/>
                        </a:gs>
                      </a:gsLst>
                      <a:lin ang="5400000" scaled="0"/>
                    </a:gradFill>
                  </a:rPr>
                  <a:t>Automated Service</a:t>
                </a:r>
                <a:br>
                  <a:rPr lang="en-US" sz="1000" dirty="0">
                    <a:gradFill>
                      <a:gsLst>
                        <a:gs pos="0">
                          <a:srgbClr val="000000"/>
                        </a:gs>
                        <a:gs pos="100000">
                          <a:srgbClr val="000000"/>
                        </a:gs>
                      </a:gsLst>
                      <a:lin ang="5400000" scaled="0"/>
                    </a:gradFill>
                  </a:rPr>
                </a:br>
                <a:r>
                  <a:rPr lang="en-US" sz="1000" dirty="0">
                    <a:gradFill>
                      <a:gsLst>
                        <a:gs pos="0">
                          <a:srgbClr val="000000"/>
                        </a:gs>
                        <a:gs pos="100000">
                          <a:srgbClr val="000000"/>
                        </a:gs>
                      </a:gsLst>
                      <a:lin ang="5400000" scaled="0"/>
                    </a:gradFill>
                  </a:rPr>
                  <a:t>Management</a:t>
                </a:r>
              </a:p>
            </p:txBody>
          </p:sp>
          <p:sp>
            <p:nvSpPr>
              <p:cNvPr id="59" name="Rounded Rectangle 69"/>
              <p:cNvSpPr/>
              <p:nvPr/>
            </p:nvSpPr>
            <p:spPr bwMode="auto">
              <a:xfrm>
                <a:off x="6305852" y="5138666"/>
                <a:ext cx="1992767" cy="517268"/>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2" tIns="45716" rIns="91432" bIns="45716" anchor="ctr"/>
              <a:lstStyle/>
              <a:p>
                <a:pPr algn="ctr" defTabSz="914061">
                  <a:lnSpc>
                    <a:spcPct val="90000"/>
                  </a:lnSpc>
                  <a:defRPr/>
                </a:pPr>
                <a:r>
                  <a:rPr lang="en-US" sz="1000" dirty="0">
                    <a:gradFill>
                      <a:gsLst>
                        <a:gs pos="0">
                          <a:srgbClr val="000000"/>
                        </a:gs>
                        <a:gs pos="100000">
                          <a:srgbClr val="000000"/>
                        </a:gs>
                      </a:gsLst>
                      <a:lin ang="5400000" scaled="0"/>
                    </a:gradFill>
                  </a:rPr>
                  <a:t>High </a:t>
                </a:r>
                <a:br>
                  <a:rPr lang="en-US" sz="1000" dirty="0">
                    <a:gradFill>
                      <a:gsLst>
                        <a:gs pos="0">
                          <a:srgbClr val="000000"/>
                        </a:gs>
                        <a:gs pos="100000">
                          <a:srgbClr val="000000"/>
                        </a:gs>
                      </a:gsLst>
                      <a:lin ang="5400000" scaled="0"/>
                    </a:gradFill>
                  </a:rPr>
                </a:br>
                <a:r>
                  <a:rPr lang="en-US" sz="1000" dirty="0">
                    <a:gradFill>
                      <a:gsLst>
                        <a:gs pos="0">
                          <a:srgbClr val="000000"/>
                        </a:gs>
                        <a:gs pos="100000">
                          <a:srgbClr val="000000"/>
                        </a:gs>
                      </a:gsLst>
                      <a:lin ang="5400000" scaled="0"/>
                    </a:gradFill>
                  </a:rPr>
                  <a:t>Availability</a:t>
                </a:r>
              </a:p>
            </p:txBody>
          </p:sp>
          <p:sp>
            <p:nvSpPr>
              <p:cNvPr id="60" name="Rounded Rectangle 70"/>
              <p:cNvSpPr/>
              <p:nvPr/>
            </p:nvSpPr>
            <p:spPr bwMode="auto">
              <a:xfrm>
                <a:off x="8641551" y="5138667"/>
                <a:ext cx="2011680" cy="511490"/>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2" tIns="45716" rIns="91432" bIns="45716" anchor="ctr"/>
              <a:lstStyle/>
              <a:p>
                <a:pPr algn="ctr" defTabSz="914061">
                  <a:defRPr/>
                </a:pPr>
                <a:r>
                  <a:rPr lang="en-US" sz="1400" dirty="0">
                    <a:gradFill>
                      <a:gsLst>
                        <a:gs pos="0">
                          <a:srgbClr val="000000"/>
                        </a:gs>
                        <a:gs pos="100000">
                          <a:srgbClr val="000000"/>
                        </a:gs>
                      </a:gsLst>
                      <a:lin ang="5400000" scaled="0"/>
                    </a:gradFill>
                  </a:rPr>
                  <a:t>Multi-Tenancy</a:t>
                </a:r>
              </a:p>
            </p:txBody>
          </p:sp>
        </p:grpSp>
      </p:grpSp>
      <p:grpSp>
        <p:nvGrpSpPr>
          <p:cNvPr id="15" name="9. Users"/>
          <p:cNvGrpSpPr>
            <a:grpSpLocks/>
          </p:cNvGrpSpPr>
          <p:nvPr/>
        </p:nvGrpSpPr>
        <p:grpSpPr bwMode="auto">
          <a:xfrm>
            <a:off x="69850" y="3395663"/>
            <a:ext cx="1379538" cy="1344612"/>
            <a:chOff x="70517" y="3471833"/>
            <a:chExt cx="1378417" cy="1345021"/>
          </a:xfrm>
        </p:grpSpPr>
        <p:pic>
          <p:nvPicPr>
            <p:cNvPr id="416928" name="Picture 2" descr="C:\Users\mnguyen\Pictures\Graphics\_WINDOWS VISTA ICONS\Tablet PC write take notes slate mobility.png"/>
            <p:cNvPicPr>
              <a:picLocks noChangeAspect="1" noChangeArrowheads="1"/>
            </p:cNvPicPr>
            <p:nvPr/>
          </p:nvPicPr>
          <p:blipFill>
            <a:blip r:embed="rId3" cstate="print"/>
            <a:srcRect/>
            <a:stretch>
              <a:fillRect/>
            </a:stretch>
          </p:blipFill>
          <p:spPr bwMode="auto">
            <a:xfrm>
              <a:off x="453254" y="4013884"/>
              <a:ext cx="482476" cy="361951"/>
            </a:xfrm>
            <a:prstGeom prst="rect">
              <a:avLst/>
            </a:prstGeom>
            <a:noFill/>
            <a:ln w="9525">
              <a:noFill/>
              <a:miter lim="800000"/>
              <a:headEnd/>
              <a:tailEnd/>
            </a:ln>
          </p:spPr>
        </p:pic>
        <p:pic>
          <p:nvPicPr>
            <p:cNvPr id="416929" name="Picture 3" descr="C:\Users\mnguyen\Pictures\Graphics\_WINDOWS VISTA ICONS\Pocket PC PDA mobile PocketPC device.png"/>
            <p:cNvPicPr>
              <a:picLocks noChangeAspect="1" noChangeArrowheads="1"/>
            </p:cNvPicPr>
            <p:nvPr/>
          </p:nvPicPr>
          <p:blipFill>
            <a:blip r:embed="rId4" cstate="print"/>
            <a:srcRect/>
            <a:stretch>
              <a:fillRect/>
            </a:stretch>
          </p:blipFill>
          <p:spPr bwMode="auto">
            <a:xfrm>
              <a:off x="194590" y="4434421"/>
              <a:ext cx="356323" cy="334476"/>
            </a:xfrm>
            <a:prstGeom prst="rect">
              <a:avLst/>
            </a:prstGeom>
            <a:noFill/>
            <a:ln w="9525">
              <a:noFill/>
              <a:miter lim="800000"/>
              <a:headEnd/>
              <a:tailEnd/>
            </a:ln>
          </p:spPr>
        </p:pic>
        <p:pic>
          <p:nvPicPr>
            <p:cNvPr id="416930" name="Picture 4" descr="C:\Users\mnguyen\Pictures\Graphics\_WINDOWS VISTA ICONS\Cell mobile smart phone smartphone.png"/>
            <p:cNvPicPr>
              <a:picLocks noChangeAspect="1" noChangeArrowheads="1"/>
            </p:cNvPicPr>
            <p:nvPr/>
          </p:nvPicPr>
          <p:blipFill>
            <a:blip r:embed="rId5" cstate="print"/>
            <a:srcRect/>
            <a:stretch>
              <a:fillRect/>
            </a:stretch>
          </p:blipFill>
          <p:spPr bwMode="auto">
            <a:xfrm>
              <a:off x="70517" y="3944924"/>
              <a:ext cx="507869" cy="381001"/>
            </a:xfrm>
            <a:prstGeom prst="rect">
              <a:avLst/>
            </a:prstGeom>
            <a:noFill/>
            <a:ln w="9525">
              <a:noFill/>
              <a:miter lim="800000"/>
              <a:headEnd/>
              <a:tailEnd/>
            </a:ln>
          </p:spPr>
        </p:pic>
        <p:pic>
          <p:nvPicPr>
            <p:cNvPr id="416931" name="Picture 5" descr="C:\Users\mnguyen\Pictures\Graphics\_WINDOWS VISTA ICONS\Laptop notebook mobility pc.png"/>
            <p:cNvPicPr>
              <a:picLocks noChangeAspect="1" noChangeArrowheads="1"/>
            </p:cNvPicPr>
            <p:nvPr/>
          </p:nvPicPr>
          <p:blipFill>
            <a:blip r:embed="rId6" cstate="print"/>
            <a:srcRect/>
            <a:stretch>
              <a:fillRect/>
            </a:stretch>
          </p:blipFill>
          <p:spPr bwMode="auto">
            <a:xfrm>
              <a:off x="402552" y="4407280"/>
              <a:ext cx="545957" cy="409574"/>
            </a:xfrm>
            <a:prstGeom prst="rect">
              <a:avLst/>
            </a:prstGeom>
            <a:noFill/>
            <a:ln w="9525">
              <a:noFill/>
              <a:miter lim="800000"/>
              <a:headEnd/>
              <a:tailEnd/>
            </a:ln>
          </p:spPr>
        </p:pic>
        <p:pic>
          <p:nvPicPr>
            <p:cNvPr id="416932" name="Picture 7" descr="C:\Users\mnguyen\Pictures\Graphics\_WINDOWS VISTA ICONS\Male man people person User.png"/>
            <p:cNvPicPr>
              <a:picLocks noChangeAspect="1" noChangeArrowheads="1"/>
            </p:cNvPicPr>
            <p:nvPr/>
          </p:nvPicPr>
          <p:blipFill>
            <a:blip r:embed="rId7" cstate="print"/>
            <a:srcRect/>
            <a:stretch>
              <a:fillRect/>
            </a:stretch>
          </p:blipFill>
          <p:spPr bwMode="auto">
            <a:xfrm>
              <a:off x="627759" y="3471833"/>
              <a:ext cx="406294" cy="414760"/>
            </a:xfrm>
            <a:prstGeom prst="rect">
              <a:avLst/>
            </a:prstGeom>
            <a:noFill/>
            <a:ln w="9525">
              <a:noFill/>
              <a:miter lim="800000"/>
              <a:headEnd/>
              <a:tailEnd/>
            </a:ln>
          </p:spPr>
        </p:pic>
        <p:pic>
          <p:nvPicPr>
            <p:cNvPr id="416933" name="Picture 8" descr="C:\Users\mnguyen\Pictures\Graphics\_WINDOWS VISTA ICONS\Female User woman people person.png"/>
            <p:cNvPicPr>
              <a:picLocks noChangeAspect="1" noChangeArrowheads="1"/>
            </p:cNvPicPr>
            <p:nvPr/>
          </p:nvPicPr>
          <p:blipFill>
            <a:blip r:embed="rId8" cstate="print"/>
            <a:srcRect/>
            <a:stretch>
              <a:fillRect/>
            </a:stretch>
          </p:blipFill>
          <p:spPr bwMode="auto">
            <a:xfrm>
              <a:off x="224922" y="3471836"/>
              <a:ext cx="372436" cy="389165"/>
            </a:xfrm>
            <a:prstGeom prst="rect">
              <a:avLst/>
            </a:prstGeom>
            <a:noFill/>
            <a:ln w="9525">
              <a:noFill/>
              <a:miter lim="800000"/>
              <a:headEnd/>
              <a:tailEnd/>
            </a:ln>
          </p:spPr>
        </p:pic>
        <p:sp>
          <p:nvSpPr>
            <p:cNvPr id="205" name="Left-Right Arrow 204"/>
            <p:cNvSpPr/>
            <p:nvPr/>
          </p:nvSpPr>
          <p:spPr bwMode="auto">
            <a:xfrm rot="10800000">
              <a:off x="838200" y="4126680"/>
              <a:ext cx="610734" cy="181764"/>
            </a:xfrm>
            <a:prstGeom prst="leftRightArrow">
              <a:avLst>
                <a:gd name="adj1" fmla="val 68750"/>
                <a:gd name="adj2" fmla="val 50000"/>
              </a:avLst>
            </a:prstGeom>
            <a:gradFill flip="none" rotWithShape="1">
              <a:gsLst>
                <a:gs pos="0">
                  <a:schemeClr val="accent6"/>
                </a:gs>
                <a:gs pos="50000">
                  <a:schemeClr val="accent4"/>
                </a:gs>
                <a:gs pos="100000">
                  <a:schemeClr val="accent6"/>
                </a:gs>
              </a:gsLst>
              <a:lin ang="0" scaled="0"/>
              <a:tileRect/>
            </a:gradFill>
            <a:ln w="12700">
              <a:gradFill flip="none" rotWithShape="1">
                <a:gsLst>
                  <a:gs pos="0">
                    <a:srgbClr val="FFFFFF"/>
                  </a:gs>
                  <a:gs pos="50000">
                    <a:srgbClr val="FFFFFF">
                      <a:alpha val="50000"/>
                    </a:srgbClr>
                  </a:gs>
                  <a:gs pos="70000">
                    <a:schemeClr val="bg2"/>
                  </a:gs>
                  <a:gs pos="100000">
                    <a:srgbClr val="FFC000">
                      <a:tint val="23500"/>
                      <a:satMod val="160000"/>
                      <a:alpha val="0"/>
                    </a:srgbClr>
                  </a:gs>
                </a:gsLst>
                <a:lin ang="5400000" scaled="0"/>
                <a:tileRect/>
              </a:gradFill>
              <a:round/>
              <a:headEnd/>
              <a:tailEnd/>
            </a:ln>
            <a:effectLst>
              <a:outerShdw blurRad="50800" dist="38100" algn="l" rotWithShape="0">
                <a:prstClr val="black">
                  <a:alpha val="40000"/>
                </a:prstClr>
              </a:outerShdw>
            </a:effectLst>
          </p:spPr>
          <p:txBody>
            <a:bodyPr vert="vert270" lIns="0" tIns="457200" rIns="0" bIns="365760" anchor="ctr"/>
            <a:lstStyle/>
            <a:p>
              <a:pPr defTabSz="914363" fontAlgn="auto">
                <a:spcBef>
                  <a:spcPts val="0"/>
                </a:spcBef>
                <a:spcAft>
                  <a:spcPts val="0"/>
                </a:spcAft>
                <a:defRPr/>
              </a:pPr>
              <a:endParaRPr lang="en-US" sz="1050" b="1" dirty="0">
                <a:solidFill>
                  <a:srgbClr val="AFFAFA">
                    <a:lumMod val="10000"/>
                  </a:srgbClr>
                </a:solidFill>
                <a:latin typeface="+mn-lt"/>
                <a:cs typeface="+mn-cs"/>
              </a:endParaRPr>
            </a:p>
          </p:txBody>
        </p:sp>
      </p:grpSp>
      <p:grpSp>
        <p:nvGrpSpPr>
          <p:cNvPr id="13" name="7. VMRole"/>
          <p:cNvGrpSpPr>
            <a:grpSpLocks/>
          </p:cNvGrpSpPr>
          <p:nvPr/>
        </p:nvGrpSpPr>
        <p:grpSpPr bwMode="auto">
          <a:xfrm>
            <a:off x="4849813" y="4570413"/>
            <a:ext cx="3246437" cy="933450"/>
            <a:chOff x="4849950" y="4646976"/>
            <a:chExt cx="3245555" cy="933120"/>
          </a:xfrm>
        </p:grpSpPr>
        <p:sp>
          <p:nvSpPr>
            <p:cNvPr id="189" name="Right Arrow 188"/>
            <p:cNvSpPr/>
            <p:nvPr/>
          </p:nvSpPr>
          <p:spPr bwMode="auto">
            <a:xfrm rot="10800000">
              <a:off x="5715008" y="4882117"/>
              <a:ext cx="2380497" cy="439722"/>
            </a:xfrm>
            <a:prstGeom prst="rightArrow">
              <a:avLst/>
            </a:prstGeom>
            <a:gradFill>
              <a:gsLst>
                <a:gs pos="0">
                  <a:schemeClr val="accent4">
                    <a:tint val="10000"/>
                    <a:satMod val="300000"/>
                    <a:alpha val="0"/>
                  </a:schemeClr>
                </a:gs>
                <a:gs pos="42000">
                  <a:schemeClr val="accent4">
                    <a:tint val="13500"/>
                    <a:satMod val="250000"/>
                    <a:alpha val="40000"/>
                  </a:schemeClr>
                </a:gs>
                <a:gs pos="100000">
                  <a:schemeClr val="accent4">
                    <a:tint val="60000"/>
                    <a:satMod val="20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87" name="Rounded Rectangle 186"/>
            <p:cNvSpPr/>
            <p:nvPr/>
          </p:nvSpPr>
          <p:spPr>
            <a:xfrm>
              <a:off x="6248401" y="4953021"/>
              <a:ext cx="1741967" cy="627075"/>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600" dirty="0" err="1">
                  <a:solidFill>
                    <a:srgbClr val="000000"/>
                  </a:solidFill>
                </a:rPr>
                <a:t>VMRole</a:t>
              </a:r>
              <a:endParaRPr lang="en-US" sz="1600" dirty="0">
                <a:solidFill>
                  <a:srgbClr val="000000"/>
                </a:solidFill>
              </a:endParaRPr>
            </a:p>
            <a:p>
              <a:pPr algn="ctr" defTabSz="914363" fontAlgn="auto">
                <a:spcBef>
                  <a:spcPts val="0"/>
                </a:spcBef>
                <a:spcAft>
                  <a:spcPts val="0"/>
                </a:spcAft>
                <a:defRPr/>
              </a:pPr>
              <a:r>
                <a:rPr lang="en-US" sz="1100" dirty="0">
                  <a:solidFill>
                    <a:srgbClr val="000000"/>
                  </a:solidFill>
                </a:rPr>
                <a:t>Win </a:t>
              </a:r>
              <a:r>
                <a:rPr lang="en-US" sz="1100" dirty="0" err="1">
                  <a:solidFill>
                    <a:srgbClr val="000000"/>
                  </a:solidFill>
                </a:rPr>
                <a:t>Srvr</a:t>
              </a:r>
              <a:r>
                <a:rPr lang="en-US" sz="1100" dirty="0">
                  <a:solidFill>
                    <a:srgbClr val="000000"/>
                  </a:solidFill>
                </a:rPr>
                <a:t> 2008 R2 VHD</a:t>
              </a:r>
            </a:p>
            <a:p>
              <a:pPr algn="ctr" defTabSz="914363" fontAlgn="auto">
                <a:spcBef>
                  <a:spcPts val="0"/>
                </a:spcBef>
                <a:spcAft>
                  <a:spcPts val="0"/>
                </a:spcAft>
                <a:defRPr/>
              </a:pPr>
              <a:r>
                <a:rPr lang="en-US" sz="1100" dirty="0">
                  <a:solidFill>
                    <a:srgbClr val="000000"/>
                  </a:solidFill>
                </a:rPr>
                <a:t>Whatever you install</a:t>
              </a:r>
            </a:p>
          </p:txBody>
        </p:sp>
        <p:sp>
          <p:nvSpPr>
            <p:cNvPr id="190" name="Rounded Rectangle 189"/>
            <p:cNvSpPr/>
            <p:nvPr/>
          </p:nvSpPr>
          <p:spPr>
            <a:xfrm>
              <a:off x="4849950" y="4646976"/>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err="1">
                  <a:solidFill>
                    <a:srgbClr val="000000"/>
                  </a:solidFill>
                </a:rPr>
                <a:t>VMRole</a:t>
              </a:r>
              <a:endParaRPr lang="en-US" sz="1000" dirty="0">
                <a:solidFill>
                  <a:srgbClr val="000000"/>
                </a:solidFill>
              </a:endParaRPr>
            </a:p>
            <a:p>
              <a:pPr algn="ctr" defTabSz="914363" fontAlgn="auto">
                <a:spcBef>
                  <a:spcPts val="0"/>
                </a:spcBef>
                <a:spcAft>
                  <a:spcPts val="0"/>
                </a:spcAft>
                <a:defRPr/>
              </a:pPr>
              <a:r>
                <a:rPr lang="en-US" sz="1000" dirty="0">
                  <a:solidFill>
                    <a:srgbClr val="000000"/>
                  </a:solidFill>
                </a:rPr>
                <a:t>Instance</a:t>
              </a:r>
            </a:p>
            <a:p>
              <a:pPr defTabSz="914363" fontAlgn="auto">
                <a:spcBef>
                  <a:spcPts val="0"/>
                </a:spcBef>
                <a:spcAft>
                  <a:spcPts val="0"/>
                </a:spcAft>
                <a:defRPr/>
              </a:pPr>
              <a:r>
                <a:rPr lang="en-US" sz="900" dirty="0">
                  <a:solidFill>
                    <a:srgbClr val="000000"/>
                  </a:solidFill>
                </a:rPr>
                <a:t>1</a:t>
              </a:r>
              <a:r>
                <a:rPr lang="en-US" sz="700" dirty="0">
                  <a:solidFill>
                    <a:srgbClr val="000000"/>
                  </a:solidFill>
                </a:rPr>
                <a:t> (your app)</a:t>
              </a:r>
            </a:p>
          </p:txBody>
        </p:sp>
        <p:sp>
          <p:nvSpPr>
            <p:cNvPr id="191" name="Rounded Rectangle 190"/>
            <p:cNvSpPr/>
            <p:nvPr/>
          </p:nvSpPr>
          <p:spPr>
            <a:xfrm>
              <a:off x="5002041" y="4816854"/>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err="1">
                  <a:solidFill>
                    <a:srgbClr val="000000"/>
                  </a:solidFill>
                </a:rPr>
                <a:t>VMRole</a:t>
              </a:r>
              <a:endParaRPr lang="en-US" sz="1000" dirty="0">
                <a:solidFill>
                  <a:srgbClr val="000000"/>
                </a:solidFill>
              </a:endParaRPr>
            </a:p>
            <a:p>
              <a:pPr algn="ctr" defTabSz="914363" fontAlgn="auto">
                <a:spcBef>
                  <a:spcPts val="0"/>
                </a:spcBef>
                <a:spcAft>
                  <a:spcPts val="0"/>
                </a:spcAft>
                <a:defRPr/>
              </a:pPr>
              <a:r>
                <a:rPr lang="en-US" sz="1000" dirty="0">
                  <a:solidFill>
                    <a:srgbClr val="000000"/>
                  </a:solidFill>
                </a:rPr>
                <a:t>Instance</a:t>
              </a:r>
            </a:p>
            <a:p>
              <a:pPr defTabSz="914363" fontAlgn="auto">
                <a:spcBef>
                  <a:spcPts val="0"/>
                </a:spcBef>
                <a:spcAft>
                  <a:spcPts val="0"/>
                </a:spcAft>
                <a:defRPr/>
              </a:pPr>
              <a:r>
                <a:rPr lang="en-US" sz="900" dirty="0">
                  <a:solidFill>
                    <a:srgbClr val="000000"/>
                  </a:solidFill>
                </a:rPr>
                <a:t>2</a:t>
              </a:r>
              <a:r>
                <a:rPr lang="en-US" sz="700" dirty="0">
                  <a:solidFill>
                    <a:srgbClr val="000000"/>
                  </a:solidFill>
                </a:rPr>
                <a:t> (your app)</a:t>
              </a:r>
            </a:p>
          </p:txBody>
        </p:sp>
      </p:grpSp>
      <p:grpSp>
        <p:nvGrpSpPr>
          <p:cNvPr id="12" name="6. Worker Role"/>
          <p:cNvGrpSpPr>
            <a:grpSpLocks/>
          </p:cNvGrpSpPr>
          <p:nvPr/>
        </p:nvGrpSpPr>
        <p:grpSpPr bwMode="auto">
          <a:xfrm>
            <a:off x="2682875" y="3509963"/>
            <a:ext cx="5413375" cy="1366837"/>
            <a:chOff x="2682568" y="3586780"/>
            <a:chExt cx="5412936" cy="1366221"/>
          </a:xfrm>
        </p:grpSpPr>
        <p:sp>
          <p:nvSpPr>
            <p:cNvPr id="172" name="Rounded Rectangle 171"/>
            <p:cNvSpPr/>
            <p:nvPr/>
          </p:nvSpPr>
          <p:spPr>
            <a:xfrm>
              <a:off x="3208992" y="4308445"/>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Worker</a:t>
              </a:r>
            </a:p>
            <a:p>
              <a:pPr algn="ctr" defTabSz="914363" fontAlgn="auto">
                <a:spcBef>
                  <a:spcPts val="0"/>
                </a:spcBef>
                <a:spcAft>
                  <a:spcPts val="0"/>
                </a:spcAft>
                <a:defRPr/>
              </a:pPr>
              <a:r>
                <a:rPr lang="en-US" sz="1000" dirty="0">
                  <a:solidFill>
                    <a:srgbClr val="000000"/>
                  </a:solidFill>
                </a:rPr>
                <a:t>Instance</a:t>
              </a:r>
            </a:p>
            <a:p>
              <a:pPr defTabSz="914363" fontAlgn="auto">
                <a:spcBef>
                  <a:spcPts val="0"/>
                </a:spcBef>
                <a:spcAft>
                  <a:spcPts val="0"/>
                </a:spcAft>
                <a:defRPr/>
              </a:pPr>
              <a:r>
                <a:rPr lang="en-US" sz="900" dirty="0">
                  <a:solidFill>
                    <a:srgbClr val="000000"/>
                  </a:solidFill>
                </a:rPr>
                <a:t>1</a:t>
              </a:r>
              <a:r>
                <a:rPr lang="en-US" sz="700" dirty="0">
                  <a:solidFill>
                    <a:srgbClr val="000000"/>
                  </a:solidFill>
                </a:rPr>
                <a:t> (your app)</a:t>
              </a:r>
            </a:p>
          </p:txBody>
        </p:sp>
        <p:sp>
          <p:nvSpPr>
            <p:cNvPr id="173" name="Rounded Rectangle 172"/>
            <p:cNvSpPr/>
            <p:nvPr/>
          </p:nvSpPr>
          <p:spPr>
            <a:xfrm>
              <a:off x="3361083" y="4478323"/>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Worker</a:t>
              </a:r>
            </a:p>
            <a:p>
              <a:pPr algn="ctr" defTabSz="914363" fontAlgn="auto">
                <a:spcBef>
                  <a:spcPts val="0"/>
                </a:spcBef>
                <a:spcAft>
                  <a:spcPts val="0"/>
                </a:spcAft>
                <a:defRPr/>
              </a:pPr>
              <a:r>
                <a:rPr lang="en-US" sz="1000" dirty="0">
                  <a:solidFill>
                    <a:srgbClr val="000000"/>
                  </a:solidFill>
                </a:rPr>
                <a:t>Instance</a:t>
              </a:r>
            </a:p>
            <a:p>
              <a:pPr defTabSz="914363" fontAlgn="auto">
                <a:spcBef>
                  <a:spcPts val="0"/>
                </a:spcBef>
                <a:spcAft>
                  <a:spcPts val="0"/>
                </a:spcAft>
                <a:defRPr/>
              </a:pPr>
              <a:r>
                <a:rPr lang="en-US" sz="900" dirty="0">
                  <a:solidFill>
                    <a:srgbClr val="000000"/>
                  </a:solidFill>
                </a:rPr>
                <a:t>2</a:t>
              </a:r>
              <a:r>
                <a:rPr lang="en-US" sz="700" dirty="0">
                  <a:solidFill>
                    <a:srgbClr val="000000"/>
                  </a:solidFill>
                </a:rPr>
                <a:t> (your app)</a:t>
              </a:r>
            </a:p>
          </p:txBody>
        </p:sp>
        <p:sp>
          <p:nvSpPr>
            <p:cNvPr id="33" name="Right Brace 32"/>
            <p:cNvSpPr/>
            <p:nvPr/>
          </p:nvSpPr>
          <p:spPr>
            <a:xfrm>
              <a:off x="2682568" y="3586780"/>
              <a:ext cx="411130" cy="756896"/>
            </a:xfrm>
            <a:prstGeom prst="rightBrace">
              <a:avLst>
                <a:gd name="adj1" fmla="val 8333"/>
                <a:gd name="adj2" fmla="val 52467"/>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cxnSp>
          <p:nvCxnSpPr>
            <p:cNvPr id="40" name="Straight Arrow Connector 39"/>
            <p:cNvCxnSpPr>
              <a:stCxn id="33" idx="1"/>
            </p:cNvCxnSpPr>
            <p:nvPr/>
          </p:nvCxnSpPr>
          <p:spPr>
            <a:xfrm>
              <a:off x="3093698" y="3983476"/>
              <a:ext cx="115878" cy="325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5" name="Right Arrow 174"/>
            <p:cNvSpPr/>
            <p:nvPr/>
          </p:nvSpPr>
          <p:spPr bwMode="auto">
            <a:xfrm rot="10800000">
              <a:off x="3923707" y="4182262"/>
              <a:ext cx="4171797" cy="439722"/>
            </a:xfrm>
            <a:prstGeom prst="rightArrow">
              <a:avLst/>
            </a:prstGeom>
            <a:gradFill>
              <a:gsLst>
                <a:gs pos="0">
                  <a:schemeClr val="accent4">
                    <a:tint val="10000"/>
                    <a:satMod val="300000"/>
                    <a:alpha val="0"/>
                  </a:schemeClr>
                </a:gs>
                <a:gs pos="42000">
                  <a:schemeClr val="accent4">
                    <a:tint val="13500"/>
                    <a:satMod val="250000"/>
                    <a:alpha val="40000"/>
                  </a:schemeClr>
                </a:gs>
                <a:gs pos="100000">
                  <a:schemeClr val="accent4">
                    <a:tint val="60000"/>
                    <a:satMod val="20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63" name="Rounded Rectangle 162"/>
            <p:cNvSpPr/>
            <p:nvPr/>
          </p:nvSpPr>
          <p:spPr>
            <a:xfrm>
              <a:off x="6248400" y="4267201"/>
              <a:ext cx="1676402" cy="609600"/>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600" dirty="0">
                  <a:solidFill>
                    <a:srgbClr val="000000"/>
                  </a:solidFill>
                </a:rPr>
                <a:t>Worker Role</a:t>
              </a:r>
            </a:p>
            <a:p>
              <a:pPr algn="ctr" defTabSz="914363" fontAlgn="auto">
                <a:spcBef>
                  <a:spcPts val="0"/>
                </a:spcBef>
                <a:spcAft>
                  <a:spcPts val="0"/>
                </a:spcAft>
                <a:defRPr/>
              </a:pPr>
              <a:r>
                <a:rPr lang="en-US" sz="1100" dirty="0">
                  <a:solidFill>
                    <a:srgbClr val="000000"/>
                  </a:solidFill>
                </a:rPr>
                <a:t>Win </a:t>
              </a:r>
              <a:r>
                <a:rPr lang="en-US" sz="1100" dirty="0" err="1">
                  <a:solidFill>
                    <a:srgbClr val="000000"/>
                  </a:solidFill>
                </a:rPr>
                <a:t>Srvr</a:t>
              </a:r>
              <a:r>
                <a:rPr lang="en-US" sz="1100" dirty="0">
                  <a:solidFill>
                    <a:srgbClr val="000000"/>
                  </a:solidFill>
                </a:rPr>
                <a:t> 2008 R2</a:t>
              </a:r>
            </a:p>
            <a:p>
              <a:pPr algn="ctr" defTabSz="914363" fontAlgn="auto">
                <a:spcBef>
                  <a:spcPts val="0"/>
                </a:spcBef>
                <a:spcAft>
                  <a:spcPts val="0"/>
                </a:spcAft>
                <a:defRPr/>
              </a:pPr>
              <a:r>
                <a:rPr lang="en-US" sz="1100" dirty="0">
                  <a:solidFill>
                    <a:srgbClr val="000000"/>
                  </a:solidFill>
                </a:rPr>
                <a:t>.NET 4</a:t>
              </a:r>
            </a:p>
          </p:txBody>
        </p:sp>
      </p:grpSp>
      <p:grpSp>
        <p:nvGrpSpPr>
          <p:cNvPr id="11" name="5. Web Role"/>
          <p:cNvGrpSpPr>
            <a:grpSpLocks/>
          </p:cNvGrpSpPr>
          <p:nvPr/>
        </p:nvGrpSpPr>
        <p:grpSpPr bwMode="auto">
          <a:xfrm>
            <a:off x="1524000" y="3429000"/>
            <a:ext cx="6572250" cy="914400"/>
            <a:chOff x="1524000" y="3505201"/>
            <a:chExt cx="6571503" cy="914400"/>
          </a:xfrm>
        </p:grpSpPr>
        <p:sp>
          <p:nvSpPr>
            <p:cNvPr id="165" name="WebInstance1"/>
            <p:cNvSpPr/>
            <p:nvPr/>
          </p:nvSpPr>
          <p:spPr>
            <a:xfrm>
              <a:off x="1828810" y="3563923"/>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Web Instance</a:t>
              </a:r>
            </a:p>
            <a:p>
              <a:pPr defTabSz="914363" fontAlgn="auto">
                <a:spcBef>
                  <a:spcPts val="0"/>
                </a:spcBef>
                <a:spcAft>
                  <a:spcPts val="0"/>
                </a:spcAft>
                <a:defRPr/>
              </a:pPr>
              <a:r>
                <a:rPr lang="en-US" sz="900" dirty="0">
                  <a:solidFill>
                    <a:srgbClr val="000000"/>
                  </a:solidFill>
                </a:rPr>
                <a:t>1</a:t>
              </a:r>
              <a:r>
                <a:rPr lang="en-US" sz="800" dirty="0">
                  <a:solidFill>
                    <a:srgbClr val="000000"/>
                  </a:solidFill>
                </a:rPr>
                <a:t> </a:t>
              </a:r>
              <a:r>
                <a:rPr lang="en-US" sz="700" dirty="0">
                  <a:solidFill>
                    <a:srgbClr val="000000"/>
                  </a:solidFill>
                </a:rPr>
                <a:t>(your app)</a:t>
              </a:r>
              <a:endParaRPr lang="en-US" sz="600" dirty="0">
                <a:solidFill>
                  <a:srgbClr val="000000"/>
                </a:solidFill>
              </a:endParaRPr>
            </a:p>
          </p:txBody>
        </p:sp>
        <p:sp>
          <p:nvSpPr>
            <p:cNvPr id="170" name="Rounded Rectangle 169"/>
            <p:cNvSpPr/>
            <p:nvPr/>
          </p:nvSpPr>
          <p:spPr>
            <a:xfrm>
              <a:off x="1981210" y="3716323"/>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Web Instance</a:t>
              </a:r>
            </a:p>
            <a:p>
              <a:pPr defTabSz="914363" fontAlgn="auto">
                <a:spcBef>
                  <a:spcPts val="0"/>
                </a:spcBef>
                <a:spcAft>
                  <a:spcPts val="0"/>
                </a:spcAft>
                <a:defRPr/>
              </a:pPr>
              <a:r>
                <a:rPr lang="en-US" sz="900" dirty="0">
                  <a:solidFill>
                    <a:srgbClr val="000000"/>
                  </a:solidFill>
                </a:rPr>
                <a:t>2</a:t>
              </a:r>
              <a:r>
                <a:rPr lang="en-US" sz="700" dirty="0">
                  <a:solidFill>
                    <a:srgbClr val="000000"/>
                  </a:solidFill>
                </a:rPr>
                <a:t> (your </a:t>
              </a:r>
              <a:r>
                <a:rPr lang="en-US" sz="900" dirty="0">
                  <a:solidFill>
                    <a:srgbClr val="000000"/>
                  </a:solidFill>
                </a:rPr>
                <a:t>app)</a:t>
              </a:r>
            </a:p>
          </p:txBody>
        </p:sp>
        <p:sp>
          <p:nvSpPr>
            <p:cNvPr id="171" name="Rounded Rectangle 170"/>
            <p:cNvSpPr/>
            <p:nvPr/>
          </p:nvSpPr>
          <p:spPr>
            <a:xfrm>
              <a:off x="2133610" y="3868723"/>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Web Instance</a:t>
              </a:r>
            </a:p>
            <a:p>
              <a:pPr defTabSz="914363" fontAlgn="auto">
                <a:spcBef>
                  <a:spcPts val="0"/>
                </a:spcBef>
                <a:spcAft>
                  <a:spcPts val="0"/>
                </a:spcAft>
                <a:defRPr/>
              </a:pPr>
              <a:r>
                <a:rPr lang="en-US" sz="900" dirty="0">
                  <a:solidFill>
                    <a:srgbClr val="000000"/>
                  </a:solidFill>
                </a:rPr>
                <a:t>3 </a:t>
              </a:r>
              <a:r>
                <a:rPr lang="en-US" sz="700" dirty="0">
                  <a:solidFill>
                    <a:srgbClr val="000000"/>
                  </a:solidFill>
                </a:rPr>
                <a:t>(your app)</a:t>
              </a:r>
              <a:endParaRPr lang="en-US" sz="900" dirty="0">
                <a:solidFill>
                  <a:srgbClr val="000000"/>
                </a:solidFill>
              </a:endParaRPr>
            </a:p>
          </p:txBody>
        </p:sp>
        <p:sp>
          <p:nvSpPr>
            <p:cNvPr id="174" name="Rounded Rectangle 173"/>
            <p:cNvSpPr/>
            <p:nvPr/>
          </p:nvSpPr>
          <p:spPr>
            <a:xfrm>
              <a:off x="1524000" y="3546445"/>
              <a:ext cx="194155" cy="873156"/>
            </a:xfrm>
            <a:prstGeom prst="roundRect">
              <a:avLst/>
            </a:prstGeom>
          </p:spPr>
          <p:style>
            <a:lnRef idx="0">
              <a:schemeClr val="accent1"/>
            </a:lnRef>
            <a:fillRef idx="3">
              <a:schemeClr val="accent1"/>
            </a:fillRef>
            <a:effectRef idx="3">
              <a:schemeClr val="accent1"/>
            </a:effectRef>
            <a:fontRef idx="minor">
              <a:schemeClr val="lt1"/>
            </a:fontRef>
          </p:style>
          <p:txBody>
            <a:bodyPr vert="vert" lIns="0" tIns="0" rIns="0" bIns="0" anchor="ctr"/>
            <a:lstStyle/>
            <a:p>
              <a:pPr algn="ctr" defTabSz="914363" fontAlgn="auto">
                <a:spcBef>
                  <a:spcPts val="0"/>
                </a:spcBef>
                <a:spcAft>
                  <a:spcPts val="0"/>
                </a:spcAft>
                <a:defRPr/>
              </a:pPr>
              <a:r>
                <a:rPr lang="en-US" sz="1000" dirty="0">
                  <a:solidFill>
                    <a:srgbClr val="000000"/>
                  </a:solidFill>
                </a:rPr>
                <a:t>Load Balancer</a:t>
              </a:r>
              <a:endParaRPr lang="en-US" sz="900" dirty="0">
                <a:solidFill>
                  <a:srgbClr val="000000"/>
                </a:solidFill>
              </a:endParaRPr>
            </a:p>
          </p:txBody>
        </p:sp>
        <p:cxnSp>
          <p:nvCxnSpPr>
            <p:cNvPr id="4" name="Straight Arrow Connector 3"/>
            <p:cNvCxnSpPr/>
            <p:nvPr/>
          </p:nvCxnSpPr>
          <p:spPr>
            <a:xfrm>
              <a:off x="1711304" y="3787776"/>
              <a:ext cx="117462"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1665272" y="4106864"/>
              <a:ext cx="3158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1717653" y="4267201"/>
              <a:ext cx="4158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 name="Right Arrow 163"/>
            <p:cNvSpPr/>
            <p:nvPr/>
          </p:nvSpPr>
          <p:spPr bwMode="auto">
            <a:xfrm rot="10800000">
              <a:off x="2916476" y="3505201"/>
              <a:ext cx="5179027" cy="439722"/>
            </a:xfrm>
            <a:prstGeom prst="rightArrow">
              <a:avLst/>
            </a:prstGeom>
            <a:gradFill>
              <a:gsLst>
                <a:gs pos="0">
                  <a:schemeClr val="accent4">
                    <a:tint val="10000"/>
                    <a:satMod val="300000"/>
                    <a:alpha val="0"/>
                  </a:schemeClr>
                </a:gs>
                <a:gs pos="42000">
                  <a:schemeClr val="accent4">
                    <a:tint val="13500"/>
                    <a:satMod val="250000"/>
                    <a:alpha val="40000"/>
                  </a:schemeClr>
                </a:gs>
                <a:gs pos="100000">
                  <a:schemeClr val="accent4">
                    <a:tint val="60000"/>
                    <a:satMod val="20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59" name="Rounded Rectangle 158"/>
            <p:cNvSpPr/>
            <p:nvPr/>
          </p:nvSpPr>
          <p:spPr>
            <a:xfrm>
              <a:off x="6248400" y="3581401"/>
              <a:ext cx="1676402" cy="609600"/>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600" dirty="0">
                  <a:solidFill>
                    <a:srgbClr val="000000"/>
                  </a:solidFill>
                </a:rPr>
                <a:t>Web Role</a:t>
              </a:r>
            </a:p>
            <a:p>
              <a:pPr algn="ctr" defTabSz="914363" fontAlgn="auto">
                <a:spcBef>
                  <a:spcPts val="0"/>
                </a:spcBef>
                <a:spcAft>
                  <a:spcPts val="0"/>
                </a:spcAft>
                <a:defRPr/>
              </a:pPr>
              <a:r>
                <a:rPr lang="en-US" sz="1100" dirty="0">
                  <a:solidFill>
                    <a:srgbClr val="000000"/>
                  </a:solidFill>
                </a:rPr>
                <a:t>Win </a:t>
              </a:r>
              <a:r>
                <a:rPr lang="en-US" sz="1100" dirty="0" err="1">
                  <a:solidFill>
                    <a:srgbClr val="000000"/>
                  </a:solidFill>
                </a:rPr>
                <a:t>Srvr</a:t>
              </a:r>
              <a:r>
                <a:rPr lang="en-US" sz="1100" dirty="0">
                  <a:solidFill>
                    <a:srgbClr val="000000"/>
                  </a:solidFill>
                </a:rPr>
                <a:t> 2008 R2</a:t>
              </a:r>
            </a:p>
            <a:p>
              <a:pPr algn="ctr" defTabSz="914363" fontAlgn="auto">
                <a:spcBef>
                  <a:spcPts val="0"/>
                </a:spcBef>
                <a:spcAft>
                  <a:spcPts val="0"/>
                </a:spcAft>
                <a:defRPr/>
              </a:pPr>
              <a:r>
                <a:rPr lang="en-US" sz="1100" dirty="0">
                  <a:solidFill>
                    <a:srgbClr val="000000"/>
                  </a:solidFill>
                </a:rPr>
                <a:t> IIS7, ASP.NET, .NET 4</a:t>
              </a:r>
            </a:p>
          </p:txBody>
        </p:sp>
      </p:grpSp>
      <p:grpSp>
        <p:nvGrpSpPr>
          <p:cNvPr id="7" name="4. Fabric Controller"/>
          <p:cNvGrpSpPr>
            <a:grpSpLocks/>
          </p:cNvGrpSpPr>
          <p:nvPr/>
        </p:nvGrpSpPr>
        <p:grpSpPr bwMode="auto">
          <a:xfrm>
            <a:off x="8001000" y="3048000"/>
            <a:ext cx="457200" cy="2787650"/>
            <a:chOff x="8001011" y="3124210"/>
            <a:chExt cx="457196" cy="2787512"/>
          </a:xfrm>
        </p:grpSpPr>
        <p:sp>
          <p:nvSpPr>
            <p:cNvPr id="157" name="Rounded Rectangle 156"/>
            <p:cNvSpPr/>
            <p:nvPr/>
          </p:nvSpPr>
          <p:spPr>
            <a:xfrm rot="5400000">
              <a:off x="7111705" y="4565220"/>
              <a:ext cx="2330303" cy="362701"/>
            </a:xfrm>
            <a:prstGeom prst="roundRect">
              <a:avLst/>
            </a:prstGeom>
          </p:spPr>
          <p:style>
            <a:lnRef idx="0">
              <a:schemeClr val="accent1"/>
            </a:lnRef>
            <a:fillRef idx="3">
              <a:schemeClr val="accent1"/>
            </a:fillRef>
            <a:effectRef idx="3">
              <a:schemeClr val="accent1"/>
            </a:effectRef>
            <a:fontRef idx="minor">
              <a:schemeClr val="lt1"/>
            </a:fontRef>
          </p:style>
          <p:txBody>
            <a:bodyPr wrap="none" lIns="0" tIns="0" rIns="0" bIns="0" anchorCtr="1"/>
            <a:lstStyle/>
            <a:p>
              <a:pPr algn="ctr" defTabSz="914363" fontAlgn="auto">
                <a:spcBef>
                  <a:spcPts val="0"/>
                </a:spcBef>
                <a:spcAft>
                  <a:spcPts val="0"/>
                </a:spcAft>
                <a:defRPr/>
              </a:pPr>
              <a:r>
                <a:rPr lang="en-US" sz="1600" dirty="0">
                  <a:solidFill>
                    <a:srgbClr val="000000"/>
                  </a:solidFill>
                </a:rPr>
                <a:t>Fabric Controller</a:t>
              </a:r>
            </a:p>
          </p:txBody>
        </p:sp>
        <p:sp>
          <p:nvSpPr>
            <p:cNvPr id="158" name="Right Arrow 157"/>
            <p:cNvSpPr/>
            <p:nvPr/>
          </p:nvSpPr>
          <p:spPr bwMode="auto">
            <a:xfrm rot="5400000">
              <a:off x="7992271" y="3132950"/>
              <a:ext cx="457201" cy="439722"/>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grpSp>
        <p:nvGrpSpPr>
          <p:cNvPr id="6" name="3. Azure Portal"/>
          <p:cNvGrpSpPr>
            <a:grpSpLocks/>
          </p:cNvGrpSpPr>
          <p:nvPr/>
        </p:nvGrpSpPr>
        <p:grpSpPr bwMode="auto">
          <a:xfrm>
            <a:off x="5299075" y="1212850"/>
            <a:ext cx="3159125" cy="1809750"/>
            <a:chOff x="5298558" y="1289680"/>
            <a:chExt cx="3159642" cy="1808823"/>
          </a:xfrm>
        </p:grpSpPr>
        <p:pic>
          <p:nvPicPr>
            <p:cNvPr id="1026" name="Picture 2"/>
            <p:cNvPicPr>
              <a:picLocks noChangeAspect="1" noChangeArrowheads="1"/>
            </p:cNvPicPr>
            <p:nvPr/>
          </p:nvPicPr>
          <p:blipFill>
            <a:blip r:embed="rId9" cstate="print">
              <a:extLst/>
            </a:blip>
            <a:srcRect/>
            <a:stretch>
              <a:fillRect/>
            </a:stretch>
          </p:blipFill>
          <p:spPr bwMode="auto">
            <a:xfrm>
              <a:off x="5943600" y="1580574"/>
              <a:ext cx="2412356" cy="1517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155" name="Right Arrow 154"/>
            <p:cNvSpPr/>
            <p:nvPr/>
          </p:nvSpPr>
          <p:spPr bwMode="auto">
            <a:xfrm>
              <a:off x="5298558" y="2032947"/>
              <a:ext cx="609600" cy="439722"/>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56" name="TextBox 155"/>
            <p:cNvSpPr txBox="1"/>
            <p:nvPr/>
          </p:nvSpPr>
          <p:spPr>
            <a:xfrm>
              <a:off x="5908258" y="1289680"/>
              <a:ext cx="2549942" cy="341138"/>
            </a:xfrm>
            <a:prstGeom prst="rect">
              <a:avLst/>
            </a:prstGeom>
            <a:noFill/>
          </p:spPr>
          <p:txBody>
            <a:bodyPr>
              <a:spAutoFit/>
            </a:bodyPr>
            <a:lstStyle/>
            <a:p>
              <a:pPr marL="0" lvl="1" indent="-116697" eaLnBrk="0" hangingPunct="0">
                <a:lnSpc>
                  <a:spcPct val="90000"/>
                </a:lnSpc>
                <a:spcBef>
                  <a:spcPts val="450"/>
                </a:spcBef>
                <a:spcAft>
                  <a:spcPts val="900"/>
                </a:spcAft>
                <a:buClr>
                  <a:srgbClr val="FFC000"/>
                </a:buClr>
                <a:defRPr/>
              </a:pPr>
              <a:r>
                <a:rPr lang="en-US" spc="-100" dirty="0">
                  <a:solidFill>
                    <a:srgbClr val="FFFFFF"/>
                  </a:solidFill>
                  <a:latin typeface="+mn-lt"/>
                  <a:cs typeface="+mn-cs"/>
                </a:rPr>
                <a:t>Azure Portal – Self-Service</a:t>
              </a:r>
            </a:p>
          </p:txBody>
        </p:sp>
      </p:grpSp>
      <p:grpSp>
        <p:nvGrpSpPr>
          <p:cNvPr id="5" name="2. Service Package"/>
          <p:cNvGrpSpPr>
            <a:grpSpLocks/>
          </p:cNvGrpSpPr>
          <p:nvPr/>
        </p:nvGrpSpPr>
        <p:grpSpPr bwMode="auto">
          <a:xfrm>
            <a:off x="2154238" y="1325563"/>
            <a:ext cx="3103562" cy="1722437"/>
            <a:chOff x="2154867" y="1402080"/>
            <a:chExt cx="3102933" cy="1722120"/>
          </a:xfrm>
        </p:grpSpPr>
        <p:sp>
          <p:nvSpPr>
            <p:cNvPr id="64" name="Rounded Rectangle 63"/>
            <p:cNvSpPr/>
            <p:nvPr/>
          </p:nvSpPr>
          <p:spPr>
            <a:xfrm>
              <a:off x="2643743" y="1402080"/>
              <a:ext cx="2614057" cy="1722120"/>
            </a:xfrm>
            <a:prstGeom prst="roundRect">
              <a:avLst/>
            </a:prstGeom>
          </p:spPr>
          <p:style>
            <a:lnRef idx="0">
              <a:schemeClr val="accent1"/>
            </a:lnRef>
            <a:fillRef idx="3">
              <a:schemeClr val="accent1"/>
            </a:fillRef>
            <a:effectRef idx="3">
              <a:schemeClr val="accent1"/>
            </a:effectRef>
            <a:fontRef idx="minor">
              <a:schemeClr val="lt1"/>
            </a:fontRef>
          </p:style>
          <p:txBody>
            <a:bodyPr tIns="0"/>
            <a:lstStyle/>
            <a:p>
              <a:pPr algn="ctr" defTabSz="914363" fontAlgn="auto">
                <a:spcBef>
                  <a:spcPts val="0"/>
                </a:spcBef>
                <a:spcAft>
                  <a:spcPts val="0"/>
                </a:spcAft>
                <a:defRPr/>
              </a:pPr>
              <a:r>
                <a:rPr lang="en-US" sz="1600" dirty="0">
                  <a:solidFill>
                    <a:srgbClr val="000000"/>
                  </a:solidFill>
                </a:rPr>
                <a:t>Service Package</a:t>
              </a:r>
            </a:p>
          </p:txBody>
        </p:sp>
        <p:sp>
          <p:nvSpPr>
            <p:cNvPr id="66" name="Vertical Scroll 65"/>
            <p:cNvSpPr/>
            <p:nvPr/>
          </p:nvSpPr>
          <p:spPr>
            <a:xfrm>
              <a:off x="3550328" y="1752601"/>
              <a:ext cx="1627338" cy="1335002"/>
            </a:xfrm>
            <a:prstGeom prst="verticalScroll">
              <a:avLst/>
            </a:prstGeom>
          </p:spPr>
          <p:style>
            <a:lnRef idx="1">
              <a:schemeClr val="accent5"/>
            </a:lnRef>
            <a:fillRef idx="2">
              <a:schemeClr val="accent5"/>
            </a:fillRef>
            <a:effectRef idx="1">
              <a:schemeClr val="accent5"/>
            </a:effectRef>
            <a:fontRef idx="minor">
              <a:schemeClr val="dk1"/>
            </a:fontRef>
          </p:style>
          <p:txBody>
            <a:bodyPr lIns="182880"/>
            <a:lstStyle/>
            <a:p>
              <a:pPr defTabSz="914363" fontAlgn="auto">
                <a:spcBef>
                  <a:spcPts val="0"/>
                </a:spcBef>
                <a:spcAft>
                  <a:spcPts val="0"/>
                </a:spcAft>
                <a:defRPr/>
              </a:pPr>
              <a:r>
                <a:rPr lang="en-US" sz="1050" dirty="0">
                  <a:solidFill>
                    <a:srgbClr val="000000"/>
                  </a:solidFill>
                </a:rPr>
                <a:t>3 Web Servers</a:t>
              </a:r>
            </a:p>
            <a:p>
              <a:pPr defTabSz="914363" fontAlgn="auto">
                <a:spcBef>
                  <a:spcPts val="0"/>
                </a:spcBef>
                <a:spcAft>
                  <a:spcPts val="0"/>
                </a:spcAft>
                <a:defRPr/>
              </a:pPr>
              <a:endParaRPr lang="en-US" sz="1050" dirty="0">
                <a:solidFill>
                  <a:srgbClr val="000000"/>
                </a:solidFill>
              </a:endParaRPr>
            </a:p>
            <a:p>
              <a:pPr defTabSz="914363" fontAlgn="auto">
                <a:spcBef>
                  <a:spcPts val="0"/>
                </a:spcBef>
                <a:spcAft>
                  <a:spcPts val="0"/>
                </a:spcAft>
                <a:defRPr/>
              </a:pPr>
              <a:r>
                <a:rPr lang="en-US" sz="1050" dirty="0">
                  <a:solidFill>
                    <a:srgbClr val="000000"/>
                  </a:solidFill>
                </a:rPr>
                <a:t>2 Regular Servers</a:t>
              </a:r>
            </a:p>
          </p:txBody>
        </p:sp>
        <p:sp>
          <p:nvSpPr>
            <p:cNvPr id="72" name="Rounded Rectangle 71"/>
            <p:cNvSpPr/>
            <p:nvPr/>
          </p:nvSpPr>
          <p:spPr>
            <a:xfrm>
              <a:off x="2712128" y="1800269"/>
              <a:ext cx="762000" cy="1247732"/>
            </a:xfrm>
            <a:prstGeom prst="roundRect">
              <a:avLst/>
            </a:prstGeom>
          </p:spPr>
          <p:style>
            <a:lnRef idx="0">
              <a:schemeClr val="accent1"/>
            </a:lnRef>
            <a:fillRef idx="3">
              <a:schemeClr val="accent1"/>
            </a:fillRef>
            <a:effectRef idx="3">
              <a:schemeClr val="accent1"/>
            </a:effectRef>
            <a:fontRef idx="minor">
              <a:schemeClr val="lt1"/>
            </a:fontRef>
          </p:style>
          <p:txBody>
            <a:bodyPr/>
            <a:lstStyle/>
            <a:p>
              <a:pPr algn="ctr" defTabSz="914363" fontAlgn="auto">
                <a:spcBef>
                  <a:spcPts val="0"/>
                </a:spcBef>
                <a:spcAft>
                  <a:spcPts val="0"/>
                </a:spcAft>
                <a:defRPr/>
              </a:pPr>
              <a:r>
                <a:rPr lang="en-US" sz="1600" dirty="0">
                  <a:solidFill>
                    <a:srgbClr val="000000"/>
                  </a:solidFill>
                </a:rPr>
                <a:t>Code</a:t>
              </a:r>
            </a:p>
            <a:p>
              <a:pPr algn="ctr" defTabSz="914363" fontAlgn="auto">
                <a:spcBef>
                  <a:spcPts val="0"/>
                </a:spcBef>
                <a:spcAft>
                  <a:spcPts val="0"/>
                </a:spcAft>
                <a:defRPr/>
              </a:pPr>
              <a:r>
                <a:rPr lang="en-US" sz="900" dirty="0">
                  <a:solidFill>
                    <a:srgbClr val="000000"/>
                  </a:solidFill>
                </a:rPr>
                <a:t>100101000100100011000010010001001011100010100110</a:t>
              </a:r>
            </a:p>
          </p:txBody>
        </p:sp>
        <p:sp>
          <p:nvSpPr>
            <p:cNvPr id="416866" name="TextBox 76"/>
            <p:cNvSpPr txBox="1">
              <a:spLocks noChangeArrowheads="1"/>
            </p:cNvSpPr>
            <p:nvPr/>
          </p:nvSpPr>
          <p:spPr bwMode="auto">
            <a:xfrm>
              <a:off x="3923708" y="1704350"/>
              <a:ext cx="1063112" cy="261610"/>
            </a:xfrm>
            <a:prstGeom prst="rect">
              <a:avLst/>
            </a:prstGeom>
            <a:noFill/>
            <a:ln w="9525">
              <a:noFill/>
              <a:miter lim="800000"/>
              <a:headEnd/>
              <a:tailEnd/>
            </a:ln>
          </p:spPr>
          <p:txBody>
            <a:bodyPr wrap="none">
              <a:spAutoFit/>
            </a:bodyPr>
            <a:lstStyle/>
            <a:p>
              <a:pPr defTabSz="912813"/>
              <a:r>
                <a:rPr lang="en-US" sz="1100">
                  <a:solidFill>
                    <a:srgbClr val="000000"/>
                  </a:solidFill>
                  <a:latin typeface="Segoe UI" pitchFamily="34" charset="0"/>
                </a:rPr>
                <a:t>Service Model</a:t>
              </a:r>
            </a:p>
          </p:txBody>
        </p:sp>
        <p:sp>
          <p:nvSpPr>
            <p:cNvPr id="2" name="Right Arrow 1"/>
            <p:cNvSpPr/>
            <p:nvPr/>
          </p:nvSpPr>
          <p:spPr bwMode="auto">
            <a:xfrm>
              <a:off x="2154867" y="2477143"/>
              <a:ext cx="457200" cy="439722"/>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grpSp>
        <p:nvGrpSpPr>
          <p:cNvPr id="3" name="1. VSandAzureSDK"/>
          <p:cNvGrpSpPr>
            <a:grpSpLocks/>
          </p:cNvGrpSpPr>
          <p:nvPr/>
        </p:nvGrpSpPr>
        <p:grpSpPr bwMode="auto">
          <a:xfrm>
            <a:off x="577850" y="1295400"/>
            <a:ext cx="1558925" cy="1716088"/>
            <a:chOff x="578395" y="1371620"/>
            <a:chExt cx="1557630" cy="1716003"/>
          </a:xfrm>
        </p:grpSpPr>
        <p:pic>
          <p:nvPicPr>
            <p:cNvPr id="416826" name="Picture 5" descr="C:\Users\Public\Pictures\DVD_ART37-Sept2010\Logos\Visual Studio\2010 release\_Visual Studio 2010 (BRAND)\Visual_Studio_2010_v_r.png"/>
            <p:cNvPicPr>
              <a:picLocks noChangeAspect="1" noChangeArrowheads="1"/>
            </p:cNvPicPr>
            <p:nvPr/>
          </p:nvPicPr>
          <p:blipFill>
            <a:blip r:embed="rId10" cstate="print"/>
            <a:srcRect/>
            <a:stretch>
              <a:fillRect/>
            </a:stretch>
          </p:blipFill>
          <p:spPr bwMode="auto">
            <a:xfrm>
              <a:off x="841171" y="1371620"/>
              <a:ext cx="1063839" cy="417909"/>
            </a:xfrm>
            <a:prstGeom prst="rect">
              <a:avLst/>
            </a:prstGeom>
            <a:noFill/>
            <a:ln w="9525">
              <a:noFill/>
              <a:miter lim="800000"/>
              <a:headEnd/>
              <a:tailEnd/>
            </a:ln>
          </p:spPr>
        </p:pic>
        <p:pic>
          <p:nvPicPr>
            <p:cNvPr id="416827" name="Picture 2" descr="http://upload.wikimedia.org/wikipedia/en/3/34/Eclipse-logo.png"/>
            <p:cNvPicPr>
              <a:picLocks noChangeAspect="1" noChangeArrowheads="1"/>
            </p:cNvPicPr>
            <p:nvPr/>
          </p:nvPicPr>
          <p:blipFill>
            <a:blip r:embed="rId11" cstate="print"/>
            <a:srcRect/>
            <a:stretch>
              <a:fillRect/>
            </a:stretch>
          </p:blipFill>
          <p:spPr bwMode="auto">
            <a:xfrm>
              <a:off x="1034063" y="1853661"/>
              <a:ext cx="794747" cy="432343"/>
            </a:xfrm>
            <a:prstGeom prst="rect">
              <a:avLst/>
            </a:prstGeom>
            <a:noFill/>
            <a:ln w="9525">
              <a:noFill/>
              <a:miter lim="800000"/>
              <a:headEnd/>
              <a:tailEnd/>
            </a:ln>
          </p:spPr>
        </p:pic>
        <p:sp>
          <p:nvSpPr>
            <p:cNvPr id="62" name="Rounded Rectangle 61"/>
            <p:cNvSpPr/>
            <p:nvPr/>
          </p:nvSpPr>
          <p:spPr>
            <a:xfrm>
              <a:off x="617221" y="2362220"/>
              <a:ext cx="1518804" cy="725403"/>
            </a:xfrm>
            <a:prstGeom prst="roundRect">
              <a:avLst/>
            </a:prstGeom>
          </p:spPr>
          <p:style>
            <a:lnRef idx="0">
              <a:schemeClr val="accent1"/>
            </a:lnRef>
            <a:fillRef idx="3">
              <a:schemeClr val="accent1"/>
            </a:fillRef>
            <a:effectRef idx="3">
              <a:schemeClr val="accent1"/>
            </a:effectRef>
            <a:fontRef idx="minor">
              <a:schemeClr val="lt1"/>
            </a:fontRef>
          </p:style>
          <p:txBody>
            <a:bodyPr wrap="none" lIns="0" tIns="0" rIns="0" bIns="0" anchorCtr="1"/>
            <a:lstStyle/>
            <a:p>
              <a:pPr algn="ctr" defTabSz="914363" fontAlgn="auto">
                <a:spcBef>
                  <a:spcPts val="0"/>
                </a:spcBef>
                <a:spcAft>
                  <a:spcPts val="0"/>
                </a:spcAft>
                <a:defRPr/>
              </a:pPr>
              <a:r>
                <a:rPr lang="en-US" sz="1600" dirty="0">
                  <a:solidFill>
                    <a:srgbClr val="000000"/>
                  </a:solidFill>
                </a:rPr>
                <a:t>Azure SDK</a:t>
              </a:r>
            </a:p>
          </p:txBody>
        </p:sp>
        <p:pic>
          <p:nvPicPr>
            <p:cNvPr id="416831" name="Picture 6" descr="H:\2010 jobs\logos\Java_logo_svg.png"/>
            <p:cNvPicPr>
              <a:picLocks noChangeAspect="1" noChangeArrowheads="1"/>
            </p:cNvPicPr>
            <p:nvPr/>
          </p:nvPicPr>
          <p:blipFill>
            <a:blip r:embed="rId12" cstate="print"/>
            <a:srcRect/>
            <a:stretch>
              <a:fillRect/>
            </a:stretch>
          </p:blipFill>
          <p:spPr bwMode="auto">
            <a:xfrm>
              <a:off x="578395" y="1676400"/>
              <a:ext cx="336015" cy="616026"/>
            </a:xfrm>
            <a:prstGeom prst="rect">
              <a:avLst/>
            </a:prstGeom>
            <a:noFill/>
            <a:ln w="9525">
              <a:noFill/>
              <a:miter lim="800000"/>
              <a:headEnd/>
              <a:tailEnd/>
            </a:ln>
          </p:spPr>
        </p:pic>
        <p:sp>
          <p:nvSpPr>
            <p:cNvPr id="144" name="Rounded Rectangle 143"/>
            <p:cNvSpPr/>
            <p:nvPr/>
          </p:nvSpPr>
          <p:spPr>
            <a:xfrm>
              <a:off x="642347" y="2667000"/>
              <a:ext cx="709791" cy="38419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defTabSz="914363" fontAlgn="auto">
                <a:spcBef>
                  <a:spcPts val="0"/>
                </a:spcBef>
                <a:spcAft>
                  <a:spcPts val="0"/>
                </a:spcAft>
                <a:defRPr/>
              </a:pPr>
              <a:r>
                <a:rPr lang="en-US" sz="900" dirty="0">
                  <a:solidFill>
                    <a:srgbClr val="000000"/>
                  </a:solidFill>
                </a:rPr>
                <a:t>Compute Emulator</a:t>
              </a:r>
            </a:p>
          </p:txBody>
        </p:sp>
        <p:sp>
          <p:nvSpPr>
            <p:cNvPr id="145" name="Rounded Rectangle 144"/>
            <p:cNvSpPr/>
            <p:nvPr/>
          </p:nvSpPr>
          <p:spPr>
            <a:xfrm>
              <a:off x="1408569" y="2663803"/>
              <a:ext cx="709791" cy="38419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14363" fontAlgn="auto">
                <a:spcBef>
                  <a:spcPts val="0"/>
                </a:spcBef>
                <a:spcAft>
                  <a:spcPts val="0"/>
                </a:spcAft>
                <a:defRPr/>
              </a:pPr>
              <a:r>
                <a:rPr lang="en-US" sz="1100" dirty="0" err="1">
                  <a:solidFill>
                    <a:srgbClr val="000000"/>
                  </a:solidFill>
                </a:rPr>
                <a:t>Dev</a:t>
              </a:r>
              <a:r>
                <a:rPr lang="en-US" sz="1100" dirty="0">
                  <a:solidFill>
                    <a:srgbClr val="000000"/>
                  </a:solidFill>
                </a:rPr>
                <a:t> Storage</a:t>
              </a:r>
            </a:p>
          </p:txBody>
        </p:sp>
        <p:pic>
          <p:nvPicPr>
            <p:cNvPr id="416838" name="Picture 145" descr="WinAzure_h_rgb.png"/>
            <p:cNvPicPr>
              <a:picLocks noChangeAspect="1"/>
            </p:cNvPicPr>
            <p:nvPr/>
          </p:nvPicPr>
          <p:blipFill>
            <a:blip r:embed="rId13" cstate="print"/>
            <a:srcRect r="81436"/>
            <a:stretch>
              <a:fillRect/>
            </a:stretch>
          </p:blipFill>
          <p:spPr bwMode="auto">
            <a:xfrm>
              <a:off x="1194291" y="2870342"/>
              <a:ext cx="177309" cy="177658"/>
            </a:xfrm>
            <a:prstGeom prst="rect">
              <a:avLst/>
            </a:prstGeom>
            <a:noFill/>
            <a:ln w="9525">
              <a:noFill/>
              <a:miter lim="800000"/>
              <a:headEnd/>
              <a:tailEnd/>
            </a:ln>
          </p:spPr>
        </p:pic>
        <p:sp>
          <p:nvSpPr>
            <p:cNvPr id="147" name="Flowchart: Internal Storage 146"/>
            <p:cNvSpPr/>
            <p:nvPr/>
          </p:nvSpPr>
          <p:spPr>
            <a:xfrm>
              <a:off x="1431426" y="2724901"/>
              <a:ext cx="199784" cy="115898"/>
            </a:xfrm>
            <a:prstGeom prst="flowChartInternalStorag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14363" fontAlgn="auto">
                <a:spcBef>
                  <a:spcPts val="0"/>
                </a:spcBef>
                <a:spcAft>
                  <a:spcPts val="0"/>
                </a:spcAft>
                <a:defRPr/>
              </a:pPr>
              <a:endParaRPr lang="en-US">
                <a:solidFill>
                  <a:srgbClr val="000000"/>
                </a:solidFill>
              </a:endParaRPr>
            </a:p>
          </p:txBody>
        </p:sp>
        <p:sp>
          <p:nvSpPr>
            <p:cNvPr id="148" name="Can 147"/>
            <p:cNvSpPr/>
            <p:nvPr/>
          </p:nvSpPr>
          <p:spPr>
            <a:xfrm>
              <a:off x="2004060" y="2878668"/>
              <a:ext cx="114300" cy="114300"/>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defTabSz="914363" fontAlgn="auto">
                <a:spcBef>
                  <a:spcPts val="0"/>
                </a:spcBef>
                <a:spcAft>
                  <a:spcPts val="0"/>
                </a:spcAft>
                <a:defRPr/>
              </a:pPr>
              <a:endParaRPr lang="en-US">
                <a:solidFill>
                  <a:srgbClr val="000000"/>
                </a:solidFill>
              </a:endParaRPr>
            </a:p>
          </p:txBody>
        </p:sp>
        <p:grpSp>
          <p:nvGrpSpPr>
            <p:cNvPr id="416845" name="Group 148"/>
            <p:cNvGrpSpPr>
              <a:grpSpLocks/>
            </p:cNvGrpSpPr>
            <p:nvPr/>
          </p:nvGrpSpPr>
          <p:grpSpPr bwMode="auto">
            <a:xfrm>
              <a:off x="1762665" y="2690746"/>
              <a:ext cx="346672" cy="92991"/>
              <a:chOff x="2505463" y="3175000"/>
              <a:chExt cx="542537" cy="177800"/>
            </a:xfrm>
          </p:grpSpPr>
          <p:sp>
            <p:nvSpPr>
              <p:cNvPr id="150" name="Oval 149"/>
              <p:cNvSpPr/>
              <p:nvPr/>
            </p:nvSpPr>
            <p:spPr>
              <a:xfrm>
                <a:off x="2649393" y="3175000"/>
                <a:ext cx="152400" cy="101884"/>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14363" fontAlgn="auto">
                  <a:spcBef>
                    <a:spcPts val="0"/>
                  </a:spcBef>
                  <a:spcAft>
                    <a:spcPts val="0"/>
                  </a:spcAft>
                  <a:defRPr/>
                </a:pPr>
                <a:endParaRPr lang="en-US">
                  <a:solidFill>
                    <a:srgbClr val="000000"/>
                  </a:solidFill>
                </a:endParaRPr>
              </a:p>
            </p:txBody>
          </p:sp>
          <p:sp>
            <p:nvSpPr>
              <p:cNvPr id="151" name="Oval 150"/>
              <p:cNvSpPr/>
              <p:nvPr/>
            </p:nvSpPr>
            <p:spPr>
              <a:xfrm>
                <a:off x="2683261" y="3208867"/>
                <a:ext cx="152400" cy="101884"/>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14363" fontAlgn="auto">
                  <a:spcBef>
                    <a:spcPts val="0"/>
                  </a:spcBef>
                  <a:spcAft>
                    <a:spcPts val="0"/>
                  </a:spcAft>
                  <a:defRPr/>
                </a:pPr>
                <a:endParaRPr lang="en-US">
                  <a:solidFill>
                    <a:srgbClr val="000000"/>
                  </a:solidFill>
                </a:endParaRPr>
              </a:p>
            </p:txBody>
          </p:sp>
          <p:sp>
            <p:nvSpPr>
              <p:cNvPr id="152" name="Oval 151"/>
              <p:cNvSpPr/>
              <p:nvPr/>
            </p:nvSpPr>
            <p:spPr>
              <a:xfrm>
                <a:off x="2734057" y="3250916"/>
                <a:ext cx="152400" cy="101884"/>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14363" fontAlgn="auto">
                  <a:spcBef>
                    <a:spcPts val="0"/>
                  </a:spcBef>
                  <a:spcAft>
                    <a:spcPts val="0"/>
                  </a:spcAft>
                  <a:defRPr/>
                </a:pPr>
                <a:endParaRPr lang="en-US">
                  <a:solidFill>
                    <a:srgbClr val="000000"/>
                  </a:solidFill>
                </a:endParaRPr>
              </a:p>
            </p:txBody>
          </p:sp>
          <p:cxnSp>
            <p:nvCxnSpPr>
              <p:cNvPr id="153" name="Straight Arrow Connector 152"/>
              <p:cNvCxnSpPr/>
              <p:nvPr/>
            </p:nvCxnSpPr>
            <p:spPr>
              <a:xfrm>
                <a:off x="2505463" y="3234408"/>
                <a:ext cx="161543" cy="1"/>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154" name="Straight Arrow Connector 153"/>
              <p:cNvCxnSpPr/>
              <p:nvPr/>
            </p:nvCxnSpPr>
            <p:spPr>
              <a:xfrm>
                <a:off x="2886457" y="3318935"/>
                <a:ext cx="161543" cy="1"/>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grpSp>
      </p:grpSp>
      <p:sp>
        <p:nvSpPr>
          <p:cNvPr id="106" name="10. WebInstance4"/>
          <p:cNvSpPr/>
          <p:nvPr/>
        </p:nvSpPr>
        <p:spPr>
          <a:xfrm>
            <a:off x="2286010" y="3944923"/>
            <a:ext cx="601327" cy="474678"/>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lIns="0" tIns="0" rIns="0" bIns="0" anchorCtr="1"/>
          <a:lstStyle/>
          <a:p>
            <a:pPr algn="ctr" defTabSz="914363" fontAlgn="auto">
              <a:spcBef>
                <a:spcPts val="0"/>
              </a:spcBef>
              <a:spcAft>
                <a:spcPts val="0"/>
              </a:spcAft>
              <a:defRPr/>
            </a:pPr>
            <a:r>
              <a:rPr lang="en-US" sz="1000" dirty="0">
                <a:solidFill>
                  <a:srgbClr val="000000"/>
                </a:solidFill>
              </a:rPr>
              <a:t>Web Instance</a:t>
            </a:r>
          </a:p>
          <a:p>
            <a:pPr defTabSz="914363" fontAlgn="auto">
              <a:spcBef>
                <a:spcPts val="0"/>
              </a:spcBef>
              <a:spcAft>
                <a:spcPts val="0"/>
              </a:spcAft>
              <a:defRPr/>
            </a:pPr>
            <a:r>
              <a:rPr lang="en-US" sz="900" dirty="0">
                <a:solidFill>
                  <a:srgbClr val="000000"/>
                </a:solidFill>
              </a:rPr>
              <a:t>4 </a:t>
            </a:r>
            <a:r>
              <a:rPr lang="en-US" sz="700" dirty="0">
                <a:solidFill>
                  <a:srgbClr val="000000"/>
                </a:solidFill>
              </a:rPr>
              <a:t>(your app)</a:t>
            </a:r>
            <a:endParaRPr lang="en-US" sz="900" dirty="0">
              <a:solidFill>
                <a:srgbClr val="000000"/>
              </a:solidFill>
            </a:endParaRPr>
          </a:p>
        </p:txBody>
      </p:sp>
      <p:pic>
        <p:nvPicPr>
          <p:cNvPr id="113" name="AD" descr="https://mediabank.partners.extranet.microsoft.com/Assets/Active/U-Z/Windows_Server/Windows_Server_2003/Windows_Server_2003_Active_Directory/Logos+Logotypes/Horizontal/ws03-active_h_bL_r.png"/>
          <p:cNvPicPr>
            <a:picLocks noChangeAspect="1" noChangeArrowheads="1"/>
          </p:cNvPicPr>
          <p:nvPr/>
        </p:nvPicPr>
        <p:blipFill>
          <a:blip r:embed="rId14" cstate="print"/>
          <a:srcRect t="14171"/>
          <a:stretch>
            <a:fillRect/>
          </a:stretch>
        </p:blipFill>
        <p:spPr bwMode="auto">
          <a:xfrm>
            <a:off x="217488" y="4730750"/>
            <a:ext cx="360362" cy="1435100"/>
          </a:xfrm>
          <a:prstGeom prst="rect">
            <a:avLst/>
          </a:prstGeom>
          <a:noFill/>
          <a:ln w="9525">
            <a:noFill/>
            <a:miter lim="800000"/>
            <a:headEnd/>
            <a:tailEnd/>
          </a:ln>
        </p:spPr>
      </p:pic>
      <p:sp>
        <p:nvSpPr>
          <p:cNvPr id="115" name="Textbox: Azure Tradoffs"/>
          <p:cNvSpPr txBox="1"/>
          <p:nvPr/>
        </p:nvSpPr>
        <p:spPr>
          <a:xfrm>
            <a:off x="1676400" y="4639270"/>
            <a:ext cx="1966348" cy="923330"/>
          </a:xfrm>
          <a:prstGeom prst="rect">
            <a:avLst/>
          </a:prstGeom>
          <a:noFill/>
        </p:spPr>
        <p:txBody>
          <a:bodyPr lIns="0" tIns="0" rIns="0" bIns="0">
            <a:spAutoFit/>
          </a:bodyPr>
          <a:lstStyle/>
          <a:p>
            <a:pPr fontAlgn="auto">
              <a:spcBef>
                <a:spcPts val="0"/>
              </a:spcBef>
              <a:spcAft>
                <a:spcPts val="0"/>
              </a:spcAft>
              <a:defRPr/>
            </a:pPr>
            <a:r>
              <a:rPr lang="en-US" sz="2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cs typeface="+mn-cs"/>
              </a:rPr>
              <a:t>Stateless</a:t>
            </a:r>
          </a:p>
          <a:p>
            <a:pPr fontAlgn="auto">
              <a:spcBef>
                <a:spcPts val="0"/>
              </a:spcBef>
              <a:spcAft>
                <a:spcPts val="0"/>
              </a:spcAft>
              <a:defRPr/>
            </a:pPr>
            <a:r>
              <a:rPr lang="en-US" sz="2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cs typeface="+mn-cs"/>
              </a:rPr>
              <a:t>C:\ Not Saved</a:t>
            </a:r>
          </a:p>
          <a:p>
            <a:pPr fontAlgn="auto">
              <a:spcBef>
                <a:spcPts val="0"/>
              </a:spcBef>
              <a:spcAft>
                <a:spcPts val="0"/>
              </a:spcAft>
              <a:defRPr/>
            </a:pPr>
            <a:r>
              <a:rPr lang="en-US" sz="2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cs typeface="+mn-cs"/>
              </a:rPr>
              <a:t>Multi-Instance</a:t>
            </a:r>
          </a:p>
        </p:txBody>
      </p:sp>
      <p:sp>
        <p:nvSpPr>
          <p:cNvPr id="117" name="WebRole=4"/>
          <p:cNvSpPr txBox="1"/>
          <p:nvPr/>
        </p:nvSpPr>
        <p:spPr>
          <a:xfrm>
            <a:off x="3745594" y="1831393"/>
            <a:ext cx="260350" cy="261938"/>
          </a:xfrm>
          <a:prstGeom prst="rect">
            <a:avLst/>
          </a:prstGeom>
          <a:solidFill>
            <a:schemeClr val="accent4">
              <a:lumMod val="60000"/>
              <a:lumOff val="40000"/>
            </a:schemeClr>
          </a:solidFill>
          <a:ln>
            <a:solidFill>
              <a:schemeClr val="bg1"/>
            </a:solidFill>
          </a:ln>
        </p:spPr>
        <p:txBody>
          <a:bodyPr wrap="none">
            <a:spAutoFit/>
          </a:bodyPr>
          <a:lstStyle/>
          <a:p>
            <a:pPr defTabSz="914363" fontAlgn="auto">
              <a:spcBef>
                <a:spcPts val="0"/>
              </a:spcBef>
              <a:spcAft>
                <a:spcPts val="0"/>
              </a:spcAft>
              <a:defRPr/>
            </a:pPr>
            <a:r>
              <a:rPr lang="en-US" sz="1100" dirty="0">
                <a:solidFill>
                  <a:srgbClr val="000000"/>
                </a:solidFill>
                <a:latin typeface="+mn-lt"/>
                <a:cs typeface="+mn-cs"/>
              </a:rPr>
              <a:t>4</a:t>
            </a:r>
          </a:p>
        </p:txBody>
      </p:sp>
      <p:grpSp>
        <p:nvGrpSpPr>
          <p:cNvPr id="34" name="8. Storage"/>
          <p:cNvGrpSpPr>
            <a:grpSpLocks/>
          </p:cNvGrpSpPr>
          <p:nvPr/>
        </p:nvGrpSpPr>
        <p:grpSpPr bwMode="auto">
          <a:xfrm>
            <a:off x="1524000" y="4492625"/>
            <a:ext cx="6497638" cy="1450975"/>
            <a:chOff x="1524009" y="4568653"/>
            <a:chExt cx="6498257" cy="1451146"/>
          </a:xfrm>
        </p:grpSpPr>
        <p:sp>
          <p:nvSpPr>
            <p:cNvPr id="181" name="Right Arrow 180"/>
            <p:cNvSpPr/>
            <p:nvPr/>
          </p:nvSpPr>
          <p:spPr bwMode="auto">
            <a:xfrm rot="10800000">
              <a:off x="5714998" y="5580077"/>
              <a:ext cx="2307268" cy="439722"/>
            </a:xfrm>
            <a:prstGeom prst="rightArrow">
              <a:avLst/>
            </a:prstGeom>
            <a:gradFill>
              <a:gsLst>
                <a:gs pos="0">
                  <a:schemeClr val="accent4">
                    <a:tint val="10000"/>
                    <a:satMod val="300000"/>
                    <a:alpha val="0"/>
                  </a:schemeClr>
                </a:gs>
                <a:gs pos="42000">
                  <a:schemeClr val="accent4">
                    <a:tint val="13500"/>
                    <a:satMod val="250000"/>
                    <a:alpha val="40000"/>
                  </a:schemeClr>
                </a:gs>
                <a:gs pos="100000">
                  <a:schemeClr val="accent4">
                    <a:tint val="60000"/>
                    <a:satMod val="20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82" name="Rounded Rectangle 181"/>
            <p:cNvSpPr/>
            <p:nvPr/>
          </p:nvSpPr>
          <p:spPr>
            <a:xfrm>
              <a:off x="1524009" y="5573009"/>
              <a:ext cx="4079359" cy="370611"/>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anchorCtr="1"/>
            <a:lstStyle/>
            <a:p>
              <a:pPr defTabSz="914363" fontAlgn="auto">
                <a:spcBef>
                  <a:spcPts val="0"/>
                </a:spcBef>
                <a:spcAft>
                  <a:spcPts val="0"/>
                </a:spcAft>
                <a:defRPr/>
              </a:pPr>
              <a:r>
                <a:rPr lang="en-US" sz="1400" dirty="0">
                  <a:solidFill>
                    <a:srgbClr val="000000"/>
                  </a:solidFill>
                </a:rPr>
                <a:t>Azure Storage	SQL Azure</a:t>
              </a:r>
              <a:endParaRPr lang="en-US" sz="1050" dirty="0">
                <a:solidFill>
                  <a:srgbClr val="000000"/>
                </a:solidFill>
              </a:endParaRPr>
            </a:p>
            <a:p>
              <a:pPr defTabSz="914363" fontAlgn="auto">
                <a:spcBef>
                  <a:spcPts val="0"/>
                </a:spcBef>
                <a:spcAft>
                  <a:spcPts val="0"/>
                </a:spcAft>
                <a:defRPr/>
              </a:pPr>
              <a:r>
                <a:rPr lang="en-US" sz="1050" dirty="0">
                  <a:solidFill>
                    <a:srgbClr val="000000"/>
                  </a:solidFill>
                </a:rPr>
                <a:t>Blobs, Tables, Queues</a:t>
              </a:r>
              <a:endParaRPr lang="en-US" sz="800" dirty="0">
                <a:solidFill>
                  <a:srgbClr val="000000"/>
                </a:solidFill>
              </a:endParaRPr>
            </a:p>
          </p:txBody>
        </p:sp>
        <p:sp>
          <p:nvSpPr>
            <p:cNvPr id="185" name="Right Brace 184"/>
            <p:cNvSpPr/>
            <p:nvPr/>
          </p:nvSpPr>
          <p:spPr>
            <a:xfrm rot="5400000">
              <a:off x="2213046" y="4201910"/>
              <a:ext cx="308011" cy="1041499"/>
            </a:xfrm>
            <a:prstGeom prst="rightBrace">
              <a:avLst>
                <a:gd name="adj1" fmla="val 8333"/>
                <a:gd name="adj2" fmla="val 52467"/>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sp>
          <p:nvSpPr>
            <p:cNvPr id="186" name="Right Brace 185"/>
            <p:cNvSpPr/>
            <p:nvPr/>
          </p:nvSpPr>
          <p:spPr>
            <a:xfrm rot="5400000">
              <a:off x="3503808" y="4759184"/>
              <a:ext cx="206399" cy="797001"/>
            </a:xfrm>
            <a:prstGeom prst="rightBrace">
              <a:avLst>
                <a:gd name="adj1" fmla="val 8333"/>
                <a:gd name="adj2" fmla="val 52467"/>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cxnSp>
          <p:nvCxnSpPr>
            <p:cNvPr id="42" name="Straight Arrow Connector 41"/>
            <p:cNvCxnSpPr/>
            <p:nvPr/>
          </p:nvCxnSpPr>
          <p:spPr>
            <a:xfrm>
              <a:off x="2341650" y="4876664"/>
              <a:ext cx="0" cy="679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86" idx="1"/>
            </p:cNvCxnSpPr>
            <p:nvPr/>
          </p:nvCxnSpPr>
          <p:spPr>
            <a:xfrm flipH="1">
              <a:off x="3564141" y="5260885"/>
              <a:ext cx="23814" cy="312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 name="Right Brace 194"/>
            <p:cNvSpPr/>
            <p:nvPr/>
          </p:nvSpPr>
          <p:spPr>
            <a:xfrm rot="5400000">
              <a:off x="5160522" y="4974316"/>
              <a:ext cx="228627" cy="795414"/>
            </a:xfrm>
            <a:prstGeom prst="rightBrace">
              <a:avLst>
                <a:gd name="adj1" fmla="val 8333"/>
                <a:gd name="adj2" fmla="val 52467"/>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cxnSp>
          <p:nvCxnSpPr>
            <p:cNvPr id="196" name="Straight Arrow Connector 195"/>
            <p:cNvCxnSpPr/>
            <p:nvPr/>
          </p:nvCxnSpPr>
          <p:spPr>
            <a:xfrm flipH="1">
              <a:off x="5248639" y="5486336"/>
              <a:ext cx="4763" cy="873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6824" name="PictureSQLAzure" descr="C:\Users\Public\Pictures\DVD_ART37-Sept2010\Artwork_Imagery\Icons - Illustrations\_ REAL VISTA STYLE\batch database group.png"/>
            <p:cNvPicPr>
              <a:picLocks noChangeAspect="1" noChangeArrowheads="1"/>
            </p:cNvPicPr>
            <p:nvPr/>
          </p:nvPicPr>
          <p:blipFill>
            <a:blip r:embed="rId15" cstate="print"/>
            <a:srcRect/>
            <a:stretch>
              <a:fillRect/>
            </a:stretch>
          </p:blipFill>
          <p:spPr bwMode="auto">
            <a:xfrm>
              <a:off x="4953000" y="5556672"/>
              <a:ext cx="339096" cy="452010"/>
            </a:xfrm>
            <a:prstGeom prst="rect">
              <a:avLst/>
            </a:prstGeom>
            <a:noFill/>
            <a:ln w="9525">
              <a:noFill/>
              <a:miter lim="800000"/>
              <a:headEnd/>
              <a:tailEnd/>
            </a:ln>
          </p:spPr>
        </p:pic>
        <p:pic>
          <p:nvPicPr>
            <p:cNvPr id="121" name="PictureAzureStorage" descr="C:\Users\v-dsirok\Pictures\DVD_Art_Sept-2-2010\Artwork_Imagery\Icons - Illustrations\_ xMAC STYLE\database.png"/>
            <p:cNvPicPr>
              <a:picLocks noChangeAspect="1" noChangeArrowheads="1"/>
            </p:cNvPicPr>
            <p:nvPr/>
          </p:nvPicPr>
          <p:blipFill>
            <a:blip r:embed="rId16" cstate="print"/>
            <a:srcRect/>
            <a:stretch>
              <a:fillRect/>
            </a:stretch>
          </p:blipFill>
          <p:spPr bwMode="auto">
            <a:xfrm>
              <a:off x="1897108" y="5630816"/>
              <a:ext cx="236560" cy="312774"/>
            </a:xfrm>
            <a:prstGeom prst="rect">
              <a:avLst/>
            </a:prstGeom>
            <a:noFill/>
            <a:effectLst>
              <a:outerShdw blurRad="76200" dir="18900000" sy="23000" kx="-1200000" algn="bl" rotWithShape="0">
                <a:prstClr val="black">
                  <a:alpha val="20000"/>
                </a:prstClr>
              </a:outerShdw>
            </a:effectLst>
            <a:extLst/>
          </p:spPr>
        </p:pic>
      </p:grpSp>
      <p:sp>
        <p:nvSpPr>
          <p:cNvPr id="24" name="Textbox: Azure Benefits"/>
          <p:cNvSpPr txBox="1"/>
          <p:nvPr/>
        </p:nvSpPr>
        <p:spPr>
          <a:xfrm>
            <a:off x="1524000" y="4343400"/>
            <a:ext cx="4191008" cy="1415772"/>
          </a:xfrm>
          <a:prstGeom prst="rect">
            <a:avLst/>
          </a:prstGeom>
        </p:spPr>
        <p:style>
          <a:lnRef idx="1">
            <a:schemeClr val="accent3"/>
          </a:lnRef>
          <a:fillRef idx="3">
            <a:schemeClr val="accent3"/>
          </a:fillRef>
          <a:effectRef idx="2">
            <a:schemeClr val="accent3"/>
          </a:effectRef>
          <a:fontRef idx="minor">
            <a:schemeClr val="lt1"/>
          </a:fontRef>
        </p:style>
        <p:txBody>
          <a:bodyPr tIns="91440" bIns="91440">
            <a:spAutoFit/>
          </a:bodyPr>
          <a:lstStyle/>
          <a:p>
            <a:pPr fontAlgn="auto">
              <a:spcBef>
                <a:spcPts val="0"/>
              </a:spcBef>
              <a:spcAft>
                <a:spcPts val="0"/>
              </a:spcAft>
              <a:defRPr/>
            </a:pPr>
            <a:r>
              <a:rPr lang="en-US" sz="2000" dirty="0">
                <a:solidFill>
                  <a:schemeClr val="tx1"/>
                </a:solidFill>
                <a:effectLst>
                  <a:outerShdw blurRad="63500" algn="ctr" rotWithShape="0">
                    <a:srgbClr val="FFFFFF">
                      <a:alpha val="60000"/>
                    </a:srgbClr>
                  </a:outerShdw>
                </a:effectLst>
              </a:rPr>
              <a:t>Never Visit a Server</a:t>
            </a:r>
          </a:p>
          <a:p>
            <a:pPr fontAlgn="auto">
              <a:spcBef>
                <a:spcPts val="0"/>
              </a:spcBef>
              <a:spcAft>
                <a:spcPts val="0"/>
              </a:spcAft>
              <a:defRPr/>
            </a:pPr>
            <a:r>
              <a:rPr lang="en-US" sz="2000" dirty="0">
                <a:solidFill>
                  <a:schemeClr val="tx1"/>
                </a:solidFill>
                <a:effectLst>
                  <a:outerShdw blurRad="63500" algn="ctr" rotWithShape="0">
                    <a:srgbClr val="FFFFFF">
                      <a:alpha val="60000"/>
                    </a:srgbClr>
                  </a:outerShdw>
                </a:effectLst>
              </a:rPr>
              <a:t>Never Replace a Drive</a:t>
            </a:r>
          </a:p>
          <a:p>
            <a:pPr fontAlgn="auto">
              <a:spcBef>
                <a:spcPts val="0"/>
              </a:spcBef>
              <a:spcAft>
                <a:spcPts val="0"/>
              </a:spcAft>
              <a:defRPr/>
            </a:pPr>
            <a:r>
              <a:rPr lang="en-US" sz="2000" dirty="0">
                <a:solidFill>
                  <a:schemeClr val="tx1"/>
                </a:solidFill>
                <a:effectLst>
                  <a:outerShdw blurRad="63500" algn="ctr" rotWithShape="0">
                    <a:srgbClr val="FFFFFF">
                      <a:alpha val="60000"/>
                    </a:srgbClr>
                  </a:outerShdw>
                </a:effectLst>
              </a:rPr>
              <a:t>Never Pay for More than You Need</a:t>
            </a:r>
          </a:p>
          <a:p>
            <a:pPr fontAlgn="auto">
              <a:spcBef>
                <a:spcPts val="0"/>
              </a:spcBef>
              <a:spcAft>
                <a:spcPts val="0"/>
              </a:spcAft>
              <a:defRPr/>
            </a:pPr>
            <a:r>
              <a:rPr lang="en-US" sz="2000" dirty="0">
                <a:solidFill>
                  <a:schemeClr val="tx1"/>
                </a:solidFill>
                <a:effectLst>
                  <a:outerShdw blurRad="63500" algn="ctr" rotWithShape="0">
                    <a:srgbClr val="FFFFFF">
                      <a:alpha val="60000"/>
                    </a:srgbClr>
                  </a:outerShdw>
                </a:effectLst>
              </a:rPr>
              <a:t>Never Run out of Capacity</a:t>
            </a:r>
          </a:p>
        </p:txBody>
      </p:sp>
      <p:grpSp>
        <p:nvGrpSpPr>
          <p:cNvPr id="17" name="Azure Takes Care of the Rest"/>
          <p:cNvGrpSpPr>
            <a:grpSpLocks/>
          </p:cNvGrpSpPr>
          <p:nvPr/>
        </p:nvGrpSpPr>
        <p:grpSpPr bwMode="auto">
          <a:xfrm>
            <a:off x="1342147" y="3437744"/>
            <a:ext cx="7705725" cy="2447925"/>
            <a:chOff x="1361556" y="3522054"/>
            <a:chExt cx="7706244" cy="2449032"/>
          </a:xfrm>
        </p:grpSpPr>
        <p:sp>
          <p:nvSpPr>
            <p:cNvPr id="109" name="AzureTakesCareOfTheRest"/>
            <p:cNvSpPr/>
            <p:nvPr/>
          </p:nvSpPr>
          <p:spPr>
            <a:xfrm>
              <a:off x="1361556" y="3522054"/>
              <a:ext cx="7179111" cy="2449032"/>
            </a:xfrm>
            <a:prstGeom prst="roundRect">
              <a:avLst>
                <a:gd name="adj" fmla="val 4165"/>
              </a:avLst>
            </a:prstGeom>
            <a:solidFill>
              <a:schemeClr val="bg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a:defRPr/>
              </a:pPr>
              <a:r>
                <a:rPr lang="en-US" sz="3200" b="1" spc="-50" dirty="0">
                  <a:solidFill>
                    <a:schemeClr val="tx1"/>
                  </a:solidFill>
                </a:rPr>
                <a:t>And Azure Takes Care of the Rest</a:t>
              </a:r>
            </a:p>
            <a:p>
              <a:pPr algn="ctr" defTabSz="914099">
                <a:defRPr/>
              </a:pPr>
              <a:r>
                <a:rPr lang="en-US" sz="2400" spc="-50" dirty="0">
                  <a:solidFill>
                    <a:schemeClr val="tx1"/>
                  </a:solidFill>
                </a:rPr>
                <a:t>OS Install and Licensing</a:t>
              </a:r>
            </a:p>
            <a:p>
              <a:pPr algn="ctr" defTabSz="914099">
                <a:defRPr/>
              </a:pPr>
              <a:r>
                <a:rPr lang="en-US" sz="2400" spc="-50" dirty="0">
                  <a:solidFill>
                    <a:schemeClr val="tx1"/>
                  </a:solidFill>
                </a:rPr>
                <a:t>OS Patching and Maintenance</a:t>
              </a:r>
            </a:p>
            <a:p>
              <a:pPr algn="ctr" defTabSz="914099">
                <a:defRPr/>
              </a:pPr>
              <a:r>
                <a:rPr lang="en-US" sz="2400" spc="-50" dirty="0">
                  <a:solidFill>
                    <a:schemeClr val="tx1"/>
                  </a:solidFill>
                </a:rPr>
                <a:t>Networking (Load Balancer, Firewall, etc.)</a:t>
              </a:r>
            </a:p>
            <a:p>
              <a:pPr algn="ctr" defTabSz="914099">
                <a:defRPr/>
              </a:pPr>
              <a:r>
                <a:rPr lang="en-US" sz="2400" spc="-50" dirty="0">
                  <a:solidFill>
                    <a:schemeClr val="tx1"/>
                  </a:solidFill>
                </a:rPr>
                <a:t>Elastic Scale Up and Down</a:t>
              </a:r>
            </a:p>
            <a:p>
              <a:pPr algn="ctr" defTabSz="914099">
                <a:defRPr/>
              </a:pPr>
              <a:r>
                <a:rPr lang="en-US" sz="2400" spc="-50" dirty="0">
                  <a:solidFill>
                    <a:schemeClr val="tx1"/>
                  </a:solidFill>
                </a:rPr>
                <a:t>99.95% Compute Connectivity SLA</a:t>
              </a:r>
            </a:p>
          </p:txBody>
        </p:sp>
        <p:pic>
          <p:nvPicPr>
            <p:cNvPr id="416811" name="Picture 2"/>
            <p:cNvPicPr>
              <a:picLocks noChangeAspect="1" noChangeArrowheads="1"/>
            </p:cNvPicPr>
            <p:nvPr/>
          </p:nvPicPr>
          <p:blipFill>
            <a:blip r:embed="rId17" cstate="print">
              <a:lum bright="100000" contrast="100000"/>
            </a:blip>
            <a:srcRect/>
            <a:stretch>
              <a:fillRect/>
            </a:stretch>
          </p:blipFill>
          <p:spPr bwMode="auto">
            <a:xfrm rot="5400000">
              <a:off x="8142450" y="4561050"/>
              <a:ext cx="1537676" cy="313024"/>
            </a:xfrm>
            <a:prstGeom prst="rect">
              <a:avLst/>
            </a:prstGeom>
            <a:noFill/>
            <a:ln w="9525">
              <a:noFill/>
              <a:miter lim="800000"/>
              <a:headEnd/>
              <a:tailEnd/>
            </a:ln>
          </p:spPr>
        </p:pic>
      </p:grpSp>
      <p:sp>
        <p:nvSpPr>
          <p:cNvPr id="9" name="VMRole Text"/>
          <p:cNvSpPr/>
          <p:nvPr/>
        </p:nvSpPr>
        <p:spPr>
          <a:xfrm>
            <a:off x="3810000" y="2514600"/>
            <a:ext cx="1319213" cy="420688"/>
          </a:xfrm>
          <a:prstGeom prst="rect">
            <a:avLst/>
          </a:prstGeom>
        </p:spPr>
        <p:txBody>
          <a:bodyPr>
            <a:spAutoFit/>
          </a:bodyPr>
          <a:lstStyle/>
          <a:p>
            <a:pPr defTabSz="914363" fontAlgn="auto">
              <a:spcBef>
                <a:spcPts val="0"/>
              </a:spcBef>
              <a:spcAft>
                <a:spcPts val="0"/>
              </a:spcAft>
              <a:defRPr/>
            </a:pPr>
            <a:r>
              <a:rPr lang="en-US" sz="1050" dirty="0">
                <a:solidFill>
                  <a:srgbClr val="000000"/>
                </a:solidFill>
                <a:latin typeface="+mn-lt"/>
                <a:cs typeface="+mn-cs"/>
              </a:rPr>
              <a:t>2 Custom Servers</a:t>
            </a:r>
          </a:p>
          <a:p>
            <a:pPr defTabSz="914363" fontAlgn="auto">
              <a:spcBef>
                <a:spcPts val="0"/>
              </a:spcBef>
              <a:spcAft>
                <a:spcPts val="0"/>
              </a:spcAft>
              <a:defRPr/>
            </a:pPr>
            <a:r>
              <a:rPr lang="en-US" sz="1050" dirty="0">
                <a:solidFill>
                  <a:srgbClr val="000000"/>
                </a:solidFill>
                <a:latin typeface="+mn-lt"/>
                <a:cs typeface="+mn-cs"/>
              </a:rPr>
              <a:t>Use “</a:t>
            </a:r>
            <a:r>
              <a:rPr lang="en-US" sz="1050" dirty="0" err="1">
                <a:solidFill>
                  <a:srgbClr val="000000"/>
                </a:solidFill>
                <a:latin typeface="+mn-lt"/>
                <a:cs typeface="+mn-cs"/>
              </a:rPr>
              <a:t>My.vhd</a:t>
            </a:r>
            <a:r>
              <a:rPr lang="en-US" sz="1050" dirty="0">
                <a:solidFill>
                  <a:srgbClr val="000000"/>
                </a:solidFill>
                <a:latin typeface="+mn-lt"/>
                <a:cs typeface="+mn-cs"/>
              </a:rPr>
              <a:t>”</a:t>
            </a:r>
          </a:p>
        </p:txBody>
      </p:sp>
      <p:grpSp>
        <p:nvGrpSpPr>
          <p:cNvPr id="18" name="Focus on Your Application"/>
          <p:cNvGrpSpPr>
            <a:grpSpLocks/>
          </p:cNvGrpSpPr>
          <p:nvPr/>
        </p:nvGrpSpPr>
        <p:grpSpPr bwMode="auto">
          <a:xfrm>
            <a:off x="589642" y="1257308"/>
            <a:ext cx="8410575" cy="1838325"/>
            <a:chOff x="581197" y="1324663"/>
            <a:chExt cx="8410403" cy="1838059"/>
          </a:xfrm>
        </p:grpSpPr>
        <p:sp>
          <p:nvSpPr>
            <p:cNvPr id="107" name="FocusOnYourApplication"/>
            <p:cNvSpPr/>
            <p:nvPr/>
          </p:nvSpPr>
          <p:spPr bwMode="auto">
            <a:xfrm>
              <a:off x="581197" y="1324663"/>
              <a:ext cx="7969087" cy="1838059"/>
            </a:xfrm>
            <a:prstGeom prst="roundRect">
              <a:avLst>
                <a:gd name="adj" fmla="val 5927"/>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3200" b="1" kern="0" dirty="0">
                  <a:solidFill>
                    <a:srgbClr val="FFFFFF">
                      <a:alpha val="99000"/>
                    </a:srgbClr>
                  </a:solidFill>
                  <a:latin typeface="+mn-lt"/>
                  <a:cs typeface="+mn-cs"/>
                </a:rPr>
                <a:t>You Focus on your Application</a:t>
              </a:r>
            </a:p>
          </p:txBody>
        </p:sp>
        <p:pic>
          <p:nvPicPr>
            <p:cNvPr id="416807" name="Picture 3" descr="\\eventsql\dvd\Online_ART\DVD_Art_Sept-2-2010\Logos\Visual Studio\_Visual Studio (Brand)\VS_h_rgb_r.png"/>
            <p:cNvPicPr>
              <a:picLocks noChangeAspect="1" noChangeArrowheads="1"/>
            </p:cNvPicPr>
            <p:nvPr/>
          </p:nvPicPr>
          <p:blipFill>
            <a:blip r:embed="rId18" cstate="print">
              <a:lum bright="100000" contrast="100000"/>
            </a:blip>
            <a:srcRect/>
            <a:stretch>
              <a:fillRect/>
            </a:stretch>
          </p:blipFill>
          <p:spPr bwMode="auto">
            <a:xfrm rot="5400000">
              <a:off x="8033630" y="2090997"/>
              <a:ext cx="1677367" cy="238573"/>
            </a:xfrm>
            <a:prstGeom prst="rect">
              <a:avLst/>
            </a:prstGeom>
            <a:ln>
              <a:headEnd/>
              <a:tailEnd/>
            </a:ln>
          </p:spPr>
          <p:style>
            <a:lnRef idx="0">
              <a:schemeClr val="accent5"/>
            </a:lnRef>
            <a:fillRef idx="3">
              <a:schemeClr val="accent5"/>
            </a:fillRef>
            <a:effectRef idx="3">
              <a:schemeClr val="accent5"/>
            </a:effectRef>
            <a:fontRef idx="minor">
              <a:schemeClr val="lt1"/>
            </a:fontRef>
          </p:style>
        </p:pic>
      </p:grpSp>
    </p:spTree>
    <p:extLst>
      <p:ext uri="{BB962C8B-B14F-4D97-AF65-F5344CB8AC3E}">
        <p14:creationId xmlns:p14="http://schemas.microsoft.com/office/powerpoint/2010/main" val="4264135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par>
                          <p:cTn id="31" fill="hold">
                            <p:stCondLst>
                              <p:cond delay="1500"/>
                            </p:stCondLst>
                            <p:childTnLst>
                              <p:par>
                                <p:cTn id="32" presetID="22" presetClass="entr" presetSubtype="2"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right)">
                                      <p:cBhvr>
                                        <p:cTn id="39" dur="500"/>
                                        <p:tgtEl>
                                          <p:spTgt spid="10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0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righ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par>
                                <p:cTn id="69" presetID="1" presetClass="exit" presetSubtype="0" fill="hold" nodeType="withEffect">
                                  <p:stCondLst>
                                    <p:cond delay="0"/>
                                  </p:stCondLst>
                                  <p:childTnLst>
                                    <p:set>
                                      <p:cBhvr>
                                        <p:cTn id="70" dur="1" fill="hold">
                                          <p:stCondLst>
                                            <p:cond delay="0"/>
                                          </p:stCondLst>
                                        </p:cTn>
                                        <p:tgtEl>
                                          <p:spTgt spid="1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heel(1)">
                                      <p:cBhvr>
                                        <p:cTn id="80" dur="20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heel(1)">
                                      <p:cBhvr>
                                        <p:cTn id="85" dur="2000"/>
                                        <p:tgtEl>
                                          <p:spTgt spid="17"/>
                                        </p:tgtEl>
                                      </p:cBhvr>
                                    </p:animEffect>
                                  </p:childTnLst>
                                </p:cTn>
                              </p:par>
                              <p:par>
                                <p:cTn id="86" presetID="47"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1000"/>
                                        <p:tgtEl>
                                          <p:spTgt spid="113"/>
                                        </p:tgtEl>
                                      </p:cBhvr>
                                    </p:animEffect>
                                    <p:anim calcmode="lin" valueType="num">
                                      <p:cBhvr>
                                        <p:cTn id="89" dur="1000" fill="hold"/>
                                        <p:tgtEl>
                                          <p:spTgt spid="113"/>
                                        </p:tgtEl>
                                        <p:attrNameLst>
                                          <p:attrName>ppt_x</p:attrName>
                                        </p:attrNameLst>
                                      </p:cBhvr>
                                      <p:tavLst>
                                        <p:tav tm="0">
                                          <p:val>
                                            <p:strVal val="#ppt_x"/>
                                          </p:val>
                                        </p:tav>
                                        <p:tav tm="100000">
                                          <p:val>
                                            <p:strVal val="#ppt_x"/>
                                          </p:val>
                                        </p:tav>
                                      </p:tavLst>
                                    </p:anim>
                                    <p:anim calcmode="lin" valueType="num">
                                      <p:cBhvr>
                                        <p:cTn id="90"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74638"/>
            <a:ext cx="8229600" cy="562074"/>
          </a:xfrm>
        </p:spPr>
        <p:txBody>
          <a:bodyPr>
            <a:normAutofit/>
          </a:bodyPr>
          <a:lstStyle/>
          <a:p>
            <a:r>
              <a:rPr lang="fr-FR" sz="2400" dirty="0">
                <a:latin typeface="+mj-lt"/>
              </a:rPr>
              <a:t>Les Rôles Windows Azure pour construire ses applications</a:t>
            </a:r>
          </a:p>
        </p:txBody>
      </p:sp>
      <p:grpSp>
        <p:nvGrpSpPr>
          <p:cNvPr id="13" name="Groupe 12"/>
          <p:cNvGrpSpPr/>
          <p:nvPr/>
        </p:nvGrpSpPr>
        <p:grpSpPr>
          <a:xfrm>
            <a:off x="7232983" y="6451927"/>
            <a:ext cx="1817099" cy="325862"/>
            <a:chOff x="7232983" y="6451927"/>
            <a:chExt cx="1817099" cy="325862"/>
          </a:xfrm>
        </p:grpSpPr>
        <p:sp>
          <p:nvSpPr>
            <p:cNvPr id="14" name="Rectangle à coins arrondis 13"/>
            <p:cNvSpPr/>
            <p:nvPr/>
          </p:nvSpPr>
          <p:spPr>
            <a:xfrm>
              <a:off x="7232983" y="6451927"/>
              <a:ext cx="1817099" cy="32586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pic>
          <p:nvPicPr>
            <p:cNvPr id="15" name="Picture 3" descr="D:\AA - Microsoft\Events DVD 35\DVD_ART35\Logos\Azure Services Platform\Windows Azure\Windows Azure logo bl.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511532" y="6512270"/>
              <a:ext cx="1260000" cy="223839"/>
            </a:xfrm>
            <a:prstGeom prst="rect">
              <a:avLst/>
            </a:prstGeom>
            <a:noFill/>
            <a:ln>
              <a:noFill/>
            </a:ln>
          </p:spPr>
        </p:pic>
      </p:grpSp>
      <p:sp>
        <p:nvSpPr>
          <p:cNvPr id="2" name="ZoneTexte 1"/>
          <p:cNvSpPr txBox="1"/>
          <p:nvPr/>
        </p:nvSpPr>
        <p:spPr>
          <a:xfrm>
            <a:off x="1101158" y="836712"/>
            <a:ext cx="6351162" cy="923330"/>
          </a:xfrm>
          <a:prstGeom prst="rect">
            <a:avLst/>
          </a:prstGeom>
          <a:noFill/>
        </p:spPr>
        <p:txBody>
          <a:bodyPr wrap="none" rtlCol="0">
            <a:spAutoFit/>
          </a:bodyPr>
          <a:lstStyle/>
          <a:p>
            <a:pPr marL="285750" indent="-285750">
              <a:buFont typeface="Arial" pitchFamily="34" charset="0"/>
              <a:buChar char="•"/>
            </a:pPr>
            <a:r>
              <a:rPr lang="fr-FR" dirty="0">
                <a:solidFill>
                  <a:schemeClr val="bg1"/>
                </a:solidFill>
              </a:rPr>
              <a:t>Les rôles permettent de construire son architecture applicative</a:t>
            </a:r>
          </a:p>
          <a:p>
            <a:pPr marL="285750" indent="-285750">
              <a:buFont typeface="Arial" pitchFamily="34" charset="0"/>
              <a:buChar char="•"/>
            </a:pPr>
            <a:r>
              <a:rPr lang="fr-FR" dirty="0">
                <a:solidFill>
                  <a:schemeClr val="bg1"/>
                </a:solidFill>
              </a:rPr>
              <a:t>Ils exécutent différents types de tâches spécialisées ou non</a:t>
            </a:r>
          </a:p>
          <a:p>
            <a:pPr marL="285750" indent="-285750">
              <a:buFont typeface="Arial" pitchFamily="34" charset="0"/>
              <a:buChar char="•"/>
            </a:pPr>
            <a:r>
              <a:rPr lang="fr-FR" dirty="0">
                <a:solidFill>
                  <a:schemeClr val="bg1"/>
                </a:solidFill>
              </a:rPr>
              <a:t>Les rôles dialoguent entre eux au travers de files de messages</a:t>
            </a:r>
          </a:p>
        </p:txBody>
      </p:sp>
      <p:sp>
        <p:nvSpPr>
          <p:cNvPr id="18" name="ZoneTexte 17"/>
          <p:cNvSpPr txBox="1"/>
          <p:nvPr/>
        </p:nvSpPr>
        <p:spPr>
          <a:xfrm>
            <a:off x="2624590" y="2290252"/>
            <a:ext cx="5330562" cy="1077218"/>
          </a:xfrm>
          <a:prstGeom prst="rect">
            <a:avLst/>
          </a:prstGeom>
          <a:noFill/>
        </p:spPr>
        <p:txBody>
          <a:bodyPr wrap="none" rtlCol="0">
            <a:spAutoFit/>
          </a:bodyPr>
          <a:lstStyle/>
          <a:p>
            <a:pPr marL="285750" indent="-285750">
              <a:buFont typeface="Arial" pitchFamily="34" charset="0"/>
              <a:buChar char="•"/>
            </a:pPr>
            <a:r>
              <a:rPr lang="fr-FR" sz="1600" dirty="0">
                <a:solidFill>
                  <a:schemeClr val="bg1"/>
                </a:solidFill>
                <a:latin typeface="Calibri" pitchFamily="34" charset="0"/>
                <a:cs typeface="Calibri" pitchFamily="34" charset="0"/>
              </a:rPr>
              <a:t>Implémente l’interactivité avec l’utilisateur</a:t>
            </a:r>
          </a:p>
          <a:p>
            <a:pPr marL="285750" indent="-285750">
              <a:buFont typeface="Arial" pitchFamily="34" charset="0"/>
              <a:buChar char="•"/>
            </a:pPr>
            <a:r>
              <a:rPr lang="fr-FR" sz="1600" dirty="0">
                <a:solidFill>
                  <a:schemeClr val="bg1"/>
                </a:solidFill>
                <a:latin typeface="Calibri" pitchFamily="34" charset="0"/>
                <a:cs typeface="Calibri" pitchFamily="34" charset="0"/>
              </a:rPr>
              <a:t>Basé sur Internet Information Server préinstallé</a:t>
            </a:r>
          </a:p>
          <a:p>
            <a:pPr marL="285750" indent="-285750">
              <a:buFont typeface="Arial" pitchFamily="34" charset="0"/>
              <a:buChar char="•"/>
            </a:pPr>
            <a:r>
              <a:rPr lang="fr-FR" sz="1600" dirty="0">
                <a:solidFill>
                  <a:schemeClr val="bg1"/>
                </a:solidFill>
                <a:latin typeface="Calibri" pitchFamily="34" charset="0"/>
                <a:cs typeface="Calibri" pitchFamily="34" charset="0"/>
              </a:rPr>
              <a:t>Supporte les extensions classiques IIS</a:t>
            </a:r>
          </a:p>
          <a:p>
            <a:pPr marL="285750" indent="-285750">
              <a:buFont typeface="Arial" pitchFamily="34" charset="0"/>
              <a:buChar char="•"/>
            </a:pPr>
            <a:r>
              <a:rPr lang="fr-FR" sz="1600" dirty="0">
                <a:solidFill>
                  <a:schemeClr val="bg1"/>
                </a:solidFill>
                <a:latin typeface="Calibri" pitchFamily="34" charset="0"/>
                <a:cs typeface="Calibri" pitchFamily="34" charset="0"/>
              </a:rPr>
              <a:t>Piloté et configuré au travers des outils de développement</a:t>
            </a:r>
          </a:p>
        </p:txBody>
      </p:sp>
      <p:sp>
        <p:nvSpPr>
          <p:cNvPr id="19" name="ZoneTexte 18"/>
          <p:cNvSpPr txBox="1"/>
          <p:nvPr/>
        </p:nvSpPr>
        <p:spPr>
          <a:xfrm>
            <a:off x="2630037" y="3639846"/>
            <a:ext cx="5813643" cy="1077218"/>
          </a:xfrm>
          <a:prstGeom prst="rect">
            <a:avLst/>
          </a:prstGeom>
          <a:noFill/>
        </p:spPr>
        <p:txBody>
          <a:bodyPr wrap="none" rtlCol="0">
            <a:spAutoFit/>
          </a:bodyPr>
          <a:lstStyle/>
          <a:p>
            <a:pPr marL="285750" indent="-285750">
              <a:buFont typeface="Arial" pitchFamily="34" charset="0"/>
              <a:buChar char="•"/>
            </a:pPr>
            <a:r>
              <a:rPr lang="fr-FR" sz="1600" dirty="0">
                <a:solidFill>
                  <a:schemeClr val="bg1"/>
                </a:solidFill>
                <a:latin typeface="Calibri" pitchFamily="34" charset="0"/>
                <a:cs typeface="Calibri" pitchFamily="34" charset="0"/>
              </a:rPr>
              <a:t>Pas d’interactivité avec l’utilisateur</a:t>
            </a:r>
          </a:p>
          <a:p>
            <a:pPr marL="285750" indent="-285750">
              <a:buFont typeface="Arial" pitchFamily="34" charset="0"/>
              <a:buChar char="•"/>
            </a:pPr>
            <a:r>
              <a:rPr lang="fr-FR" sz="1600" dirty="0">
                <a:solidFill>
                  <a:schemeClr val="bg1"/>
                </a:solidFill>
                <a:latin typeface="Calibri" pitchFamily="34" charset="0"/>
                <a:cs typeface="Calibri" pitchFamily="34" charset="0"/>
              </a:rPr>
              <a:t>Implémente la logique métier de l’application</a:t>
            </a:r>
          </a:p>
          <a:p>
            <a:pPr marL="285750" indent="-285750">
              <a:buFont typeface="Arial" pitchFamily="34" charset="0"/>
              <a:buChar char="•"/>
            </a:pPr>
            <a:r>
              <a:rPr lang="fr-FR" sz="1600" dirty="0">
                <a:solidFill>
                  <a:schemeClr val="bg1"/>
                </a:solidFill>
                <a:latin typeface="Calibri" pitchFamily="34" charset="0"/>
                <a:cs typeface="Calibri" pitchFamily="34" charset="0"/>
              </a:rPr>
              <a:t>Similaire au batch, à la couche applicative, aux services </a:t>
            </a:r>
            <a:r>
              <a:rPr lang="fr-FR" sz="1600" dirty="0" err="1">
                <a:solidFill>
                  <a:schemeClr val="bg1"/>
                </a:solidFill>
                <a:latin typeface="Calibri" pitchFamily="34" charset="0"/>
                <a:cs typeface="Calibri" pitchFamily="34" charset="0"/>
              </a:rPr>
              <a:t>windows</a:t>
            </a:r>
            <a:endParaRPr lang="fr-FR" sz="1600" dirty="0">
              <a:solidFill>
                <a:schemeClr val="bg1"/>
              </a:solidFill>
              <a:latin typeface="Calibri" pitchFamily="34" charset="0"/>
              <a:cs typeface="Calibri" pitchFamily="34" charset="0"/>
            </a:endParaRPr>
          </a:p>
          <a:p>
            <a:pPr marL="285750" indent="-285750">
              <a:buFont typeface="Arial" pitchFamily="34" charset="0"/>
              <a:buChar char="•"/>
            </a:pPr>
            <a:r>
              <a:rPr lang="fr-FR" sz="1600" dirty="0">
                <a:solidFill>
                  <a:schemeClr val="bg1"/>
                </a:solidFill>
                <a:latin typeface="Calibri" pitchFamily="34" charset="0"/>
                <a:cs typeface="Calibri" pitchFamily="34" charset="0"/>
              </a:rPr>
              <a:t>Piloté et configuré au travers des outils de développement</a:t>
            </a:r>
          </a:p>
        </p:txBody>
      </p:sp>
      <p:sp>
        <p:nvSpPr>
          <p:cNvPr id="20" name="ZoneTexte 19"/>
          <p:cNvSpPr txBox="1"/>
          <p:nvPr/>
        </p:nvSpPr>
        <p:spPr>
          <a:xfrm>
            <a:off x="2630037" y="5136810"/>
            <a:ext cx="5315109" cy="830997"/>
          </a:xfrm>
          <a:prstGeom prst="rect">
            <a:avLst/>
          </a:prstGeom>
          <a:noFill/>
        </p:spPr>
        <p:txBody>
          <a:bodyPr wrap="none" rtlCol="0">
            <a:spAutoFit/>
          </a:bodyPr>
          <a:lstStyle/>
          <a:p>
            <a:pPr marL="285750" indent="-285750">
              <a:buFont typeface="Arial" pitchFamily="34" charset="0"/>
              <a:buChar char="•"/>
            </a:pPr>
            <a:r>
              <a:rPr lang="fr-FR" sz="1600" dirty="0">
                <a:solidFill>
                  <a:schemeClr val="bg1"/>
                </a:solidFill>
                <a:latin typeface="Calibri" pitchFamily="34" charset="0"/>
                <a:cs typeface="Calibri" pitchFamily="34" charset="0"/>
              </a:rPr>
              <a:t>Utilisé pour pouvoir installer des applications complexes</a:t>
            </a:r>
          </a:p>
          <a:p>
            <a:pPr marL="285750" indent="-285750">
              <a:buFont typeface="Arial" pitchFamily="34" charset="0"/>
              <a:buChar char="•"/>
            </a:pPr>
            <a:r>
              <a:rPr lang="fr-FR" sz="1600" dirty="0">
                <a:solidFill>
                  <a:schemeClr val="bg1"/>
                </a:solidFill>
                <a:latin typeface="Calibri" pitchFamily="34" charset="0"/>
                <a:cs typeface="Calibri" pitchFamily="34" charset="0"/>
              </a:rPr>
              <a:t>Les images sont construites par l’utilisateur avec Hyper-V</a:t>
            </a:r>
          </a:p>
          <a:p>
            <a:pPr marL="285750" indent="-285750">
              <a:buFont typeface="Arial" pitchFamily="34" charset="0"/>
              <a:buChar char="•"/>
            </a:pPr>
            <a:r>
              <a:rPr lang="fr-FR" sz="1600" dirty="0">
                <a:solidFill>
                  <a:schemeClr val="bg1"/>
                </a:solidFill>
                <a:latin typeface="Calibri" pitchFamily="34" charset="0"/>
                <a:cs typeface="Calibri" pitchFamily="34" charset="0"/>
              </a:rPr>
              <a:t>Le master créé est téléchargé sur Azure pour être utilisé</a:t>
            </a:r>
          </a:p>
        </p:txBody>
      </p:sp>
      <p:grpSp>
        <p:nvGrpSpPr>
          <p:cNvPr id="5" name="Groupe 4"/>
          <p:cNvGrpSpPr/>
          <p:nvPr/>
        </p:nvGrpSpPr>
        <p:grpSpPr>
          <a:xfrm>
            <a:off x="1161131" y="5035854"/>
            <a:ext cx="996556" cy="1058400"/>
            <a:chOff x="1161131" y="5035854"/>
            <a:chExt cx="996556" cy="1058400"/>
          </a:xfrm>
        </p:grpSpPr>
        <p:sp>
          <p:nvSpPr>
            <p:cNvPr id="17" name="ZoneTexte 16"/>
            <p:cNvSpPr txBox="1"/>
            <p:nvPr/>
          </p:nvSpPr>
          <p:spPr>
            <a:xfrm>
              <a:off x="1161131" y="5724922"/>
              <a:ext cx="996556" cy="369332"/>
            </a:xfrm>
            <a:prstGeom prst="rect">
              <a:avLst/>
            </a:prstGeom>
            <a:noFill/>
          </p:spPr>
          <p:txBody>
            <a:bodyPr wrap="none" rtlCol="0">
              <a:spAutoFit/>
            </a:bodyPr>
            <a:lstStyle/>
            <a:p>
              <a:pPr algn="ctr"/>
              <a:r>
                <a:rPr lang="fr-FR" b="1" dirty="0">
                  <a:solidFill>
                    <a:schemeClr val="bg1"/>
                  </a:solidFill>
                  <a:latin typeface="Calibri" pitchFamily="34" charset="0"/>
                  <a:cs typeface="Calibri" pitchFamily="34" charset="0"/>
                </a:rPr>
                <a:t>VM </a:t>
              </a:r>
              <a:r>
                <a:rPr lang="fr-FR" b="1" dirty="0" err="1">
                  <a:solidFill>
                    <a:schemeClr val="bg1"/>
                  </a:solidFill>
                  <a:latin typeface="Calibri" pitchFamily="34" charset="0"/>
                  <a:cs typeface="Calibri" pitchFamily="34" charset="0"/>
                </a:rPr>
                <a:t>Role</a:t>
              </a:r>
              <a:endParaRPr lang="fr-FR" b="1" dirty="0">
                <a:solidFill>
                  <a:schemeClr val="bg1"/>
                </a:solidFill>
                <a:latin typeface="Calibri" pitchFamily="34" charset="0"/>
                <a:cs typeface="Calibri" pitchFamily="34" charset="0"/>
              </a:endParaRPr>
            </a:p>
          </p:txBody>
        </p:sp>
        <p:pic>
          <p:nvPicPr>
            <p:cNvPr id="22" name="Picture 2" descr="C:\Users\jamescon\Documents\Sync\FY11\PDC\Sessions\WA Icons\vm ro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799" y="5035854"/>
              <a:ext cx="78122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p:cNvGrpSpPr/>
          <p:nvPr/>
        </p:nvGrpSpPr>
        <p:grpSpPr>
          <a:xfrm>
            <a:off x="976435" y="3639846"/>
            <a:ext cx="1365951" cy="1044493"/>
            <a:chOff x="976435" y="3639846"/>
            <a:chExt cx="1365951" cy="1044493"/>
          </a:xfrm>
        </p:grpSpPr>
        <p:sp>
          <p:nvSpPr>
            <p:cNvPr id="16" name="ZoneTexte 15"/>
            <p:cNvSpPr txBox="1"/>
            <p:nvPr/>
          </p:nvSpPr>
          <p:spPr>
            <a:xfrm>
              <a:off x="976435" y="4315007"/>
              <a:ext cx="1365951" cy="369332"/>
            </a:xfrm>
            <a:prstGeom prst="rect">
              <a:avLst/>
            </a:prstGeom>
            <a:noFill/>
          </p:spPr>
          <p:txBody>
            <a:bodyPr wrap="none" rtlCol="0">
              <a:spAutoFit/>
            </a:bodyPr>
            <a:lstStyle/>
            <a:p>
              <a:pPr algn="ctr"/>
              <a:r>
                <a:rPr lang="fr-FR" b="1" dirty="0" err="1">
                  <a:solidFill>
                    <a:schemeClr val="bg1"/>
                  </a:solidFill>
                  <a:latin typeface="Calibri" pitchFamily="34" charset="0"/>
                  <a:cs typeface="Calibri" pitchFamily="34" charset="0"/>
                </a:rPr>
                <a:t>Worker</a:t>
              </a:r>
              <a:r>
                <a:rPr lang="fr-FR" b="1" dirty="0">
                  <a:solidFill>
                    <a:schemeClr val="bg1"/>
                  </a:solidFill>
                  <a:latin typeface="Calibri" pitchFamily="34" charset="0"/>
                  <a:cs typeface="Calibri" pitchFamily="34" charset="0"/>
                </a:rPr>
                <a:t> </a:t>
              </a:r>
              <a:r>
                <a:rPr lang="fr-FR" b="1" dirty="0" err="1">
                  <a:solidFill>
                    <a:schemeClr val="bg1"/>
                  </a:solidFill>
                  <a:latin typeface="Calibri" pitchFamily="34" charset="0"/>
                  <a:cs typeface="Calibri" pitchFamily="34" charset="0"/>
                </a:rPr>
                <a:t>Role</a:t>
              </a:r>
              <a:endParaRPr lang="fr-FR" b="1" dirty="0">
                <a:solidFill>
                  <a:schemeClr val="bg1"/>
                </a:solidFill>
                <a:latin typeface="Calibri" pitchFamily="34" charset="0"/>
                <a:cs typeface="Calibri" pitchFamily="34" charset="0"/>
              </a:endParaRPr>
            </a:p>
          </p:txBody>
        </p:sp>
        <p:pic>
          <p:nvPicPr>
            <p:cNvPr id="25" name="Picture 2" descr="C:\Users\jamescon\Documents\Sync\FY11\PDC\Sessions\WA Icons\worker role.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44275" y="3639846"/>
              <a:ext cx="83027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e 6"/>
          <p:cNvGrpSpPr/>
          <p:nvPr/>
        </p:nvGrpSpPr>
        <p:grpSpPr>
          <a:xfrm>
            <a:off x="1142977" y="2261068"/>
            <a:ext cx="1098955" cy="1029251"/>
            <a:chOff x="1142977" y="2261068"/>
            <a:chExt cx="1098955" cy="1029251"/>
          </a:xfrm>
        </p:grpSpPr>
        <p:sp>
          <p:nvSpPr>
            <p:cNvPr id="3" name="ZoneTexte 2"/>
            <p:cNvSpPr txBox="1"/>
            <p:nvPr/>
          </p:nvSpPr>
          <p:spPr>
            <a:xfrm>
              <a:off x="1142977" y="2920987"/>
              <a:ext cx="1098955" cy="369332"/>
            </a:xfrm>
            <a:prstGeom prst="rect">
              <a:avLst/>
            </a:prstGeom>
            <a:noFill/>
          </p:spPr>
          <p:txBody>
            <a:bodyPr wrap="none" rtlCol="0">
              <a:spAutoFit/>
            </a:bodyPr>
            <a:lstStyle/>
            <a:p>
              <a:pPr algn="ctr"/>
              <a:r>
                <a:rPr lang="fr-FR" b="1" dirty="0">
                  <a:solidFill>
                    <a:schemeClr val="bg1"/>
                  </a:solidFill>
                  <a:latin typeface="Calibri" pitchFamily="34" charset="0"/>
                  <a:cs typeface="Calibri" pitchFamily="34" charset="0"/>
                </a:rPr>
                <a:t>Web </a:t>
              </a:r>
              <a:r>
                <a:rPr lang="fr-FR" b="1" dirty="0" err="1">
                  <a:solidFill>
                    <a:schemeClr val="bg1"/>
                  </a:solidFill>
                  <a:latin typeface="Calibri" pitchFamily="34" charset="0"/>
                  <a:cs typeface="Calibri" pitchFamily="34" charset="0"/>
                </a:rPr>
                <a:t>Role</a:t>
              </a:r>
              <a:endParaRPr lang="fr-FR" b="1" dirty="0">
                <a:solidFill>
                  <a:schemeClr val="bg1"/>
                </a:solidFill>
                <a:latin typeface="Calibri" pitchFamily="34" charset="0"/>
                <a:cs typeface="Calibri" pitchFamily="34" charset="0"/>
              </a:endParaRPr>
            </a:p>
          </p:txBody>
        </p:sp>
        <p:pic>
          <p:nvPicPr>
            <p:cNvPr id="26" name="Picture 3" descr="C:\Users\jamescon\Documents\Sync\FY11\PDC\Sessions\WA Icons\web ro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678" y="2261068"/>
              <a:ext cx="853553" cy="72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4568478"/>
      </p:ext>
    </p:extLst>
  </p:cSld>
  <p:clrMapOvr>
    <a:masterClrMapping/>
  </p:clrMapOvr>
  <p:transition spd="slow">
    <p:wipe/>
  </p:transition>
</p:sld>
</file>

<file path=ppt/theme/theme1.xml><?xml version="1.0" encoding="utf-8"?>
<a:theme xmlns:a="http://schemas.openxmlformats.org/drawingml/2006/main" name="TEMPLATE - Microsoft_Hosting_Days_11">
  <a:themeElements>
    <a:clrScheme name="OC color palette">
      <a:dk1>
        <a:srgbClr val="262626"/>
      </a:dk1>
      <a:lt1>
        <a:sysClr val="window" lastClr="FFFFFF"/>
      </a:lt1>
      <a:dk2>
        <a:srgbClr val="1F497D"/>
      </a:dk2>
      <a:lt2>
        <a:srgbClr val="EEECE1"/>
      </a:lt2>
      <a:accent1>
        <a:srgbClr val="FFFFFF"/>
      </a:accent1>
      <a:accent2>
        <a:srgbClr val="EEC81E"/>
      </a:accent2>
      <a:accent3>
        <a:srgbClr val="5082B9"/>
      </a:accent3>
      <a:accent4>
        <a:srgbClr val="786F44"/>
      </a:accent4>
      <a:accent5>
        <a:srgbClr val="C4BD97"/>
      </a:accent5>
      <a:accent6>
        <a:srgbClr val="CB7723"/>
      </a:accent6>
      <a:hlink>
        <a:srgbClr val="6BAB33"/>
      </a:hlink>
      <a:folHlink>
        <a:srgbClr val="779DC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C color palette">
    <a:dk1>
      <a:srgbClr val="262626"/>
    </a:dk1>
    <a:lt1>
      <a:sysClr val="window" lastClr="FFFFFF"/>
    </a:lt1>
    <a:dk2>
      <a:srgbClr val="1F497D"/>
    </a:dk2>
    <a:lt2>
      <a:srgbClr val="EEECE1"/>
    </a:lt2>
    <a:accent1>
      <a:srgbClr val="FFFFFF"/>
    </a:accent1>
    <a:accent2>
      <a:srgbClr val="EEC81E"/>
    </a:accent2>
    <a:accent3>
      <a:srgbClr val="5082B9"/>
    </a:accent3>
    <a:accent4>
      <a:srgbClr val="786F44"/>
    </a:accent4>
    <a:accent5>
      <a:srgbClr val="C4BD97"/>
    </a:accent5>
    <a:accent6>
      <a:srgbClr val="CB7723"/>
    </a:accent6>
    <a:hlink>
      <a:srgbClr val="6BAB33"/>
    </a:hlink>
    <a:folHlink>
      <a:srgbClr val="779DC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25C4CB83C00D4E8A73A480367B5B78" ma:contentTypeVersion="0" ma:contentTypeDescription="Create a new document." ma:contentTypeScope="" ma:versionID="94a46ab548d4859118a0d6534fca5e2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0CE8B5-BE96-47A5-8B33-A3399795B0F2}">
  <ds:schemaRefs>
    <ds:schemaRef ds:uri="http://schemas.microsoft.com/sharepoint/v3/contenttype/forms"/>
  </ds:schemaRefs>
</ds:datastoreItem>
</file>

<file path=customXml/itemProps2.xml><?xml version="1.0" encoding="utf-8"?>
<ds:datastoreItem xmlns:ds="http://schemas.openxmlformats.org/officeDocument/2006/customXml" ds:itemID="{203D5C63-AC46-4841-BC59-A4F1F444D83A}">
  <ds:schemaRef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65D5406-E5DC-44A4-BDF3-2B8E5C9FAE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165</TotalTime>
  <Words>3831</Words>
  <Application>Microsoft Macintosh PowerPoint</Application>
  <PresentationFormat>Affichage à l'écran (4:3)</PresentationFormat>
  <Paragraphs>579</Paragraphs>
  <Slides>23</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23</vt:i4>
      </vt:variant>
    </vt:vector>
  </HeadingPairs>
  <TitlesOfParts>
    <vt:vector size="37" baseType="lpstr">
      <vt:lpstr>宋体</vt:lpstr>
      <vt:lpstr>Arial</vt:lpstr>
      <vt:lpstr>Calibri</vt:lpstr>
      <vt:lpstr>Kozuka Gothic Pro R</vt:lpstr>
      <vt:lpstr>Segoe</vt:lpstr>
      <vt:lpstr>Segoe Black</vt:lpstr>
      <vt:lpstr>Segoe Condensed</vt:lpstr>
      <vt:lpstr>Segoe Light</vt:lpstr>
      <vt:lpstr>Segoe Semibold</vt:lpstr>
      <vt:lpstr>Segoe UI</vt:lpstr>
      <vt:lpstr>Times New Roman</vt:lpstr>
      <vt:lpstr>Verdana</vt:lpstr>
      <vt:lpstr>Wingdings</vt:lpstr>
      <vt:lpstr>TEMPLATE - Microsoft_Hosting_Days_11</vt:lpstr>
      <vt:lpstr>Plateforme Azure</vt:lpstr>
      <vt:lpstr>Azure est une Plate-forme de service</vt:lpstr>
      <vt:lpstr>Microsoft Windows Azure</vt:lpstr>
      <vt:lpstr>Les data centers de la plateforme Windows Azure</vt:lpstr>
      <vt:lpstr>Windows Azure Content Delivery Network</vt:lpstr>
      <vt:lpstr>Les Datacenters Azure</vt:lpstr>
      <vt:lpstr>Les Composants au Cœur de Windows Azure</vt:lpstr>
      <vt:lpstr>Le fonctionnement de Windows Azure</vt:lpstr>
      <vt:lpstr>Les Rôles Windows Azure pour construire ses applications</vt:lpstr>
      <vt:lpstr>Les Services “Storage”</vt:lpstr>
      <vt:lpstr>Windows Azure Connect</vt:lpstr>
      <vt:lpstr>SQL AZURE est une « DB as a Service »</vt:lpstr>
      <vt:lpstr>Implémentation du service</vt:lpstr>
      <vt:lpstr>SQL Azure Data Sync</vt:lpstr>
      <vt:lpstr>SQL Azure Reporting Services</vt:lpstr>
      <vt:lpstr>AppFabric – Service Bus</vt:lpstr>
      <vt:lpstr>AppFabric – Contrôle d’accès</vt:lpstr>
      <vt:lpstr>Azure MarketPlace</vt:lpstr>
      <vt:lpstr>Présentation PowerPoint</vt:lpstr>
      <vt:lpstr>Scenario d’usages avec Azure</vt:lpstr>
      <vt:lpstr>Intégration dans la prod : OPERATIONS</vt:lpstr>
      <vt:lpstr>Intégration dans la prod : SUPERVISION</vt:lpstr>
      <vt:lpstr>Modèles d’achat de Windows Azure </vt:lpstr>
    </vt:vector>
  </TitlesOfParts>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 Wickert</dc:creator>
  <cp:lastModifiedBy>Jean-Christophe Guillemot</cp:lastModifiedBy>
  <cp:revision>56</cp:revision>
  <dcterms:created xsi:type="dcterms:W3CDTF">2011-11-28T16:17:37Z</dcterms:created>
  <dcterms:modified xsi:type="dcterms:W3CDTF">2021-03-26T10:52:01Z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0x010100BD25C4CB83C00D4E8A73A480367B5B78</vt:lpwstr>
  </property>
</Properties>
</file>